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4"/>
  </p:notesMasterIdLst>
  <p:sldIdLst>
    <p:sldId id="260" r:id="rId2"/>
    <p:sldId id="275" r:id="rId3"/>
    <p:sldId id="276" r:id="rId4"/>
    <p:sldId id="302" r:id="rId5"/>
    <p:sldId id="274" r:id="rId6"/>
    <p:sldId id="259" r:id="rId7"/>
    <p:sldId id="258" r:id="rId8"/>
    <p:sldId id="280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5" r:id="rId22"/>
    <p:sldId id="296" r:id="rId23"/>
    <p:sldId id="297" r:id="rId24"/>
    <p:sldId id="298" r:id="rId25"/>
    <p:sldId id="279" r:id="rId26"/>
    <p:sldId id="299" r:id="rId27"/>
    <p:sldId id="300" r:id="rId28"/>
    <p:sldId id="301" r:id="rId29"/>
    <p:sldId id="269" r:id="rId30"/>
    <p:sldId id="277" r:id="rId31"/>
    <p:sldId id="272" r:id="rId32"/>
    <p:sldId id="278" r:id="rId3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79" autoAdjust="0"/>
    <p:restoredTop sz="87716" autoAdjust="0"/>
  </p:normalViewPr>
  <p:slideViewPr>
    <p:cSldViewPr>
      <p:cViewPr varScale="1">
        <p:scale>
          <a:sx n="65" d="100"/>
          <a:sy n="65" d="100"/>
        </p:scale>
        <p:origin x="151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897FDC-C908-4A06-AFEF-C61543D829EB}" type="datetimeFigureOut">
              <a:rPr lang="fr-FR" smtClean="0"/>
              <a:pPr/>
              <a:t>18/05/2026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72CD22-EBDC-4A43-A93D-4BBC9D7E301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7762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72CD22-EBDC-4A43-A93D-4BBC9D7E3017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6792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CD1E16-2C1D-49E0-A8C6-9629BF64D8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C53466A-F57D-4D5B-A05F-7683AE5483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81765F2-BF2E-4A4D-8255-8A3BFA750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18/05/2026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690A31-5942-467F-9E37-226786359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D6F837-B8B1-4DDF-8E9D-9ED458F6E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5895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1AA4D6-E02E-42A8-9B51-C33D18908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7C3EA1-613A-4CBC-94FF-38F789DBD4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E8E12E7-7D2B-45F0-B7F2-175E24C76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18/05/2026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DD92D5-B02D-4F6D-88F0-8D0BC64AE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239F52-A5CD-4357-AEEE-EF9FCCCDC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2862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A6E475-C7F1-41E7-B596-DC80E042B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962D0BB-AA91-497A-B72C-63820B01A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0B474E-E01C-4237-923F-E106882A8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18/05/2026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2DE55B-6732-49BD-99F1-6E8A2F0B2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7BCE98-335D-4BD2-AAF3-677CE5BA5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617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136279-F2E3-41E9-BBCC-EEA8A4A2D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4389D34-7C5F-4EF2-86A3-C33FF07AB4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FA4CEB-B3EE-4F4F-A922-F74A1C600C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548220B-C504-4790-AB74-9BB9F731B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18/05/2026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F4EAE82-FCF6-4435-B358-2516AB2E1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55965B2-9806-43F6-B997-7DA6EB1F4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2824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28EDCF-FA01-42E7-83B1-1FEED29A7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F60E82A-0600-4EC1-953A-27A737673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1F77D2-DC27-41D9-9CE1-4BCEEC9A8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FC3FC10-9D50-4571-AC16-F52FFDFBC5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4B120E8-E8C3-4E49-81F3-593C99B95A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238D8F0-1EE7-4375-B63F-0EEBF9A39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18/05/2026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4C52FD5-E164-4AAB-9607-81590AA4D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80AD6B9-1830-48DF-8959-7873B0093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2917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C9D4F1-AE85-4874-8D18-8144D53F9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BEB67C5-C7E5-46C1-A534-6E85A8D1C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18/05/2026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1F9C631-489A-449D-AACD-495D409BC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A7FD4A9-DB8A-4C61-993F-B37B47C52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27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CDA6F26-AD65-4982-BC6B-68038B5B7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18/05/2026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9E6DB10-9343-4A10-B456-6A58158E9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4043DB-42B0-4263-8EAC-1DF4F65D2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1442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05CAA1-FBEB-46A3-BB1C-1F998E264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6F78EB7-579E-49B1-944E-FAAE97B40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182F2E-E85F-4520-9369-43E8444CC5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8E4BFF7-97B5-4164-BBA0-E3C9A3BD4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18/05/2026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AE3C5E9-AF5B-46E1-9E05-28500CE6E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7B5647-852A-41AA-85DF-850F4C408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0492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8C8CB3-6C02-4153-A746-1927012FA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F0FA9F2-4DF7-44E0-81D8-05480B74BC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5F3428-1A62-4D74-A8ED-E267E4E197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B6D58B-1047-4FAE-A938-436E65342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18/05/2026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E6EBBB5-9EF6-4B21-A425-4AB63B800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741F7E4-2699-4BC5-A5CB-4C33DA51B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8025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6EAA6E-3FB7-4107-A2A5-94E4A31DD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6DE45CC-6BEC-4AEB-AABD-3F20C64946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E3E0D5-8AA1-4C08-9DC7-665032C40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18/05/2026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AB5DA94-98C2-458C-A257-91EA68884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C8DEBF-0425-4BE4-9A2A-8060C83E8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3328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26BADB5-ACC0-4FBE-9076-75D76C2255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FEC8DB9-5B17-4E70-8119-5098761DF1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841647-CD8E-4A72-938B-C200BD86B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18/05/2026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032936-8B2E-4C80-82F5-79B7C3D73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823068-9E8F-45EB-B3F7-5AAF1BB11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4425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B4BFB41-9CBB-445A-B8D3-23722363A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0ECD854-9282-4DC4-A743-8E6489D92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287FC9-2980-4B7F-BB63-CD94DEDD05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54D4F-A32D-4A12-BE70-369B60FF6E12}" type="datetimeFigureOut">
              <a:rPr lang="fr-FR" smtClean="0"/>
              <a:pPr/>
              <a:t>18/05/2026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EC52B0-1143-49DB-A6D3-FA29FAF6D9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70BCAD0-251E-4167-8CB4-577527AD62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313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assis, personne, intérieur, table&#10;&#10;Description générée automatiquement">
            <a:extLst>
              <a:ext uri="{FF2B5EF4-FFF2-40B4-BE49-F238E27FC236}">
                <a16:creationId xmlns:a16="http://schemas.microsoft.com/office/drawing/2014/main" id="{FCFAA96C-CA1D-4F67-A560-2232B1525F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4" r="8065" b="-1"/>
          <a:stretch/>
        </p:blipFill>
        <p:spPr>
          <a:xfrm>
            <a:off x="-1" y="10"/>
            <a:ext cx="914400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-1" y="2463131"/>
            <a:ext cx="4512879" cy="4394869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68580" tIns="34290" rIns="68580" bIns="34290" rtlCol="0" anchor="t">
            <a:normAutofit/>
          </a:bodyPr>
          <a:lstStyle/>
          <a:p>
            <a:pPr algn="ctr">
              <a:spcAft>
                <a:spcPts val="750"/>
              </a:spcAft>
              <a:buClr>
                <a:schemeClr val="tx1"/>
              </a:buClr>
              <a:buSzPct val="100000"/>
            </a:pPr>
            <a:endParaRPr lang="en-US" sz="1200" cap="all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C5D8ADE-926D-4199-98CE-4215E5C6F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488" y="3158704"/>
            <a:ext cx="3306817" cy="1007066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dirty="0"/>
              <a:t>Parcours Dialogue avec Jésus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95115" y="4226880"/>
            <a:ext cx="701565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906887-5AD9-4FDE-94BB-C34BB6E8B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421" y="4277679"/>
            <a:ext cx="3444766" cy="196487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r-FR" sz="2000" i="1" dirty="0"/>
              <a:t>Seigneur, enseigne-nous à prier!</a:t>
            </a:r>
          </a:p>
          <a:p>
            <a:pPr marL="0" indent="0" algn="r">
              <a:buNone/>
            </a:pPr>
            <a:r>
              <a:rPr lang="fr-FR" sz="2000" dirty="0"/>
              <a:t>Luc 11,1</a:t>
            </a:r>
          </a:p>
          <a:p>
            <a:endParaRPr lang="fr-FR" sz="2800" dirty="0"/>
          </a:p>
        </p:txBody>
      </p:sp>
      <p:pic>
        <p:nvPicPr>
          <p:cNvPr id="4" name="Image 3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DA88CF56-BE4E-1D28-447D-85382B6A15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769" y="5624025"/>
            <a:ext cx="926254" cy="926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664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arbre, extérieur, ciel, neige&#10;&#10;Description générée automatiquement">
            <a:extLst>
              <a:ext uri="{FF2B5EF4-FFF2-40B4-BE49-F238E27FC236}">
                <a16:creationId xmlns:a16="http://schemas.microsoft.com/office/drawing/2014/main" id="{E6EDBCA3-F4F6-4C85-B08D-5D12F153C77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2" r="17968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EE2D1AE-9F41-4A3B-90A9-4FD85A5DB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9981"/>
            <a:ext cx="7886700" cy="748739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rgbClr val="FFFFFF"/>
                </a:solidFill>
              </a:rPr>
              <a:t>J’ai décidé de suivre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4E06FE-C4E6-435D-B7C3-AF7E1DEA2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72321"/>
            <a:ext cx="8131903" cy="40848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800" dirty="0"/>
              <a:t>R. J’ai décidé de suivre Jésus (x3)</a:t>
            </a:r>
          </a:p>
          <a:p>
            <a:pPr marL="0" indent="0">
              <a:buNone/>
            </a:pPr>
            <a:r>
              <a:rPr lang="fr-FR" sz="2800" dirty="0"/>
              <a:t>   sans me retourner, sans me retourner</a:t>
            </a:r>
          </a:p>
          <a:p>
            <a:pPr marL="0" indent="0">
              <a:buNone/>
            </a:pPr>
            <a:endParaRPr lang="fr-FR" sz="1400" dirty="0"/>
          </a:p>
          <a:p>
            <a:pPr marL="0" indent="0">
              <a:buNone/>
            </a:pPr>
            <a:r>
              <a:rPr lang="fr-FR" sz="2800" dirty="0">
                <a:solidFill>
                  <a:srgbClr val="FFFFFF"/>
                </a:solidFill>
              </a:rPr>
              <a:t>La croix devant moi, le monde derrière moi (x3)</a:t>
            </a:r>
          </a:p>
          <a:p>
            <a:pPr marL="0" indent="0">
              <a:buNone/>
            </a:pPr>
            <a:r>
              <a:rPr lang="fr-FR" sz="2800" dirty="0">
                <a:solidFill>
                  <a:srgbClr val="FFFFFF"/>
                </a:solidFill>
              </a:rPr>
              <a:t>Sans me retourner, sans me retourner. </a:t>
            </a:r>
          </a:p>
        </p:txBody>
      </p:sp>
    </p:spTree>
    <p:extLst>
      <p:ext uri="{BB962C8B-B14F-4D97-AF65-F5344CB8AC3E}">
        <p14:creationId xmlns:p14="http://schemas.microsoft.com/office/powerpoint/2010/main" val="13329463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arbre, extérieur, ciel, neige&#10;&#10;Description générée automatiquement">
            <a:extLst>
              <a:ext uri="{FF2B5EF4-FFF2-40B4-BE49-F238E27FC236}">
                <a16:creationId xmlns:a16="http://schemas.microsoft.com/office/drawing/2014/main" id="{E6EDBCA3-F4F6-4C85-B08D-5D12F153C77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2" r="17968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EE2D1AE-9F41-4A3B-90A9-4FD85A5DB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9981"/>
            <a:ext cx="7886700" cy="748739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rgbClr val="FFFFFF"/>
                </a:solidFill>
              </a:rPr>
              <a:t>Il est au commencement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4E06FE-C4E6-435D-B7C3-AF7E1DEA2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72321"/>
            <a:ext cx="8131903" cy="509298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r-FR" sz="2800" dirty="0"/>
              <a:t>R. Il est au commencement et à la fin de tout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r-FR" sz="2800" dirty="0"/>
              <a:t>    Son nom est : « le Seigneur,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r-FR" sz="2800" dirty="0"/>
              <a:t>    Créateur du ciel et de la terre,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r-FR" sz="2800" dirty="0"/>
              <a:t>    Solide rocher pour l’éternité. »</a:t>
            </a:r>
          </a:p>
          <a:p>
            <a:pPr marL="0" indent="0">
              <a:lnSpc>
                <a:spcPct val="100000"/>
              </a:lnSpc>
              <a:buNone/>
            </a:pPr>
            <a:endParaRPr lang="fr-FR" sz="2800" dirty="0"/>
          </a:p>
          <a:p>
            <a:pPr marL="514350" indent="-514350">
              <a:buAutoNum type="arabicPeriod"/>
            </a:pPr>
            <a:r>
              <a:rPr lang="fr-FR" sz="2800" dirty="0"/>
              <a:t>Il te dit « je t’ai formé, dès avant ta naissance</a:t>
            </a:r>
          </a:p>
          <a:p>
            <a:pPr marL="0" indent="0">
              <a:buNone/>
            </a:pPr>
            <a:r>
              <a:rPr lang="fr-FR" sz="2800" dirty="0"/>
              <a:t>N’aie pas peur , mon ami, je t’ai choisi. »</a:t>
            </a:r>
          </a:p>
          <a:p>
            <a:pPr marL="0" indent="0">
              <a:buNone/>
            </a:pPr>
            <a:endParaRPr lang="fr-FR" sz="2800" dirty="0"/>
          </a:p>
          <a:p>
            <a:pPr marL="0" indent="0">
              <a:buNone/>
            </a:pPr>
            <a:r>
              <a:rPr lang="fr-FR" sz="2800" dirty="0"/>
              <a:t>2. Il te dit « Ne tremble pas, mon amour te protège</a:t>
            </a:r>
          </a:p>
          <a:p>
            <a:pPr marL="0" indent="0">
              <a:buNone/>
            </a:pPr>
            <a:r>
              <a:rPr lang="fr-FR" sz="2800" dirty="0"/>
              <a:t>Cherche la vérité pour me trouver. »</a:t>
            </a:r>
          </a:p>
          <a:p>
            <a:pPr marL="0" indent="0">
              <a:buNone/>
            </a:pPr>
            <a:endParaRPr lang="fr-FR" sz="2800" dirty="0"/>
          </a:p>
          <a:p>
            <a:pPr marL="0" indent="0">
              <a:buNone/>
            </a:pPr>
            <a:endParaRPr lang="fr-FR" sz="2800" dirty="0"/>
          </a:p>
          <a:p>
            <a:pPr marL="0" indent="0">
              <a:buNone/>
            </a:pPr>
            <a:endParaRPr lang="fr-FR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2072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arbre, extérieur, ciel, neige&#10;&#10;Description générée automatiquement">
            <a:extLst>
              <a:ext uri="{FF2B5EF4-FFF2-40B4-BE49-F238E27FC236}">
                <a16:creationId xmlns:a16="http://schemas.microsoft.com/office/drawing/2014/main" id="{E6EDBCA3-F4F6-4C85-B08D-5D12F153C77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2" r="17968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EE2D1AE-9F41-4A3B-90A9-4FD85A5DB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9981"/>
            <a:ext cx="7886700" cy="748739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rgbClr val="FFFFFF"/>
                </a:solidFill>
              </a:rPr>
              <a:t>Il est au commencement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4E06FE-C4E6-435D-B7C3-AF7E1DEA2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72321"/>
            <a:ext cx="8131903" cy="509298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r-FR" sz="2800" dirty="0"/>
              <a:t>R. Il est au commencement et à la fin de tout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r-FR" sz="2800" dirty="0"/>
              <a:t>    Son nom est : « le Seigneur,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r-FR" sz="2800" dirty="0"/>
              <a:t>    Créateur du ciel et de la terre,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r-FR" sz="2800" dirty="0"/>
              <a:t>    Solide rocher pour l’éternité. »</a:t>
            </a:r>
          </a:p>
          <a:p>
            <a:pPr marL="0" indent="0">
              <a:lnSpc>
                <a:spcPct val="100000"/>
              </a:lnSpc>
              <a:buNone/>
            </a:pPr>
            <a:endParaRPr lang="fr-FR" sz="2800" dirty="0"/>
          </a:p>
          <a:p>
            <a:pPr marL="0" indent="0">
              <a:buNone/>
            </a:pPr>
            <a:r>
              <a:rPr lang="fr-FR" sz="2800" dirty="0"/>
              <a:t>3. Il te dit « Reviens vers moi, je pardonne tes fautes.</a:t>
            </a:r>
          </a:p>
          <a:p>
            <a:pPr marL="0" indent="0">
              <a:buNone/>
            </a:pPr>
            <a:r>
              <a:rPr lang="fr-FR" sz="2800" dirty="0"/>
              <a:t>Tu seras relevé, libre d’aimer. »</a:t>
            </a:r>
          </a:p>
          <a:p>
            <a:pPr marL="0" indent="0">
              <a:buNone/>
            </a:pPr>
            <a:r>
              <a:rPr lang="fr-FR" sz="2800" dirty="0"/>
              <a:t> </a:t>
            </a:r>
          </a:p>
          <a:p>
            <a:pPr marL="0" indent="0">
              <a:buNone/>
            </a:pPr>
            <a:r>
              <a:rPr lang="fr-FR" sz="2800" dirty="0"/>
              <a:t>4. Il te dit: « par mon Esprit, je t’envoie dans le monde</a:t>
            </a:r>
          </a:p>
          <a:p>
            <a:pPr marL="0" indent="0">
              <a:buNone/>
            </a:pPr>
            <a:r>
              <a:rPr lang="fr-FR" sz="2800" dirty="0"/>
              <a:t>Aujourd’hui et demain, sois mon témoin. »</a:t>
            </a:r>
          </a:p>
          <a:p>
            <a:pPr marL="0" indent="0">
              <a:buNone/>
            </a:pPr>
            <a:endParaRPr lang="fr-FR" sz="2800" dirty="0"/>
          </a:p>
          <a:p>
            <a:pPr marL="0" indent="0">
              <a:buNone/>
            </a:pPr>
            <a:endParaRPr lang="fr-FR" sz="2800" dirty="0"/>
          </a:p>
          <a:p>
            <a:pPr marL="0" indent="0">
              <a:buNone/>
            </a:pPr>
            <a:endParaRPr lang="fr-FR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645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ableau noir, texte, arbre&#10;&#10;Description générée automatiquement">
            <a:extLst>
              <a:ext uri="{FF2B5EF4-FFF2-40B4-BE49-F238E27FC236}">
                <a16:creationId xmlns:a16="http://schemas.microsoft.com/office/drawing/2014/main" id="{5EF51C32-A94A-40B0-B151-67CF110B1A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28" r="6807" b="1"/>
          <a:stretch/>
        </p:blipFill>
        <p:spPr>
          <a:xfrm>
            <a:off x="3614166" y="-75636"/>
            <a:ext cx="5529834" cy="4252439"/>
          </a:xfrm>
          <a:prstGeom prst="rect">
            <a:avLst/>
          </a:prstGeom>
        </p:spPr>
      </p:pic>
      <p:pic>
        <p:nvPicPr>
          <p:cNvPr id="4" name="Image 3" descr="Une image contenant extérieur, personne, fille, petit&#10;&#10;Description générée automatiquement">
            <a:extLst>
              <a:ext uri="{FF2B5EF4-FFF2-40B4-BE49-F238E27FC236}">
                <a16:creationId xmlns:a16="http://schemas.microsoft.com/office/drawing/2014/main" id="{564F0E3F-E2C1-4786-9001-5EE9343A97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8" b="-9"/>
          <a:stretch/>
        </p:blipFill>
        <p:spPr>
          <a:xfrm>
            <a:off x="5128591" y="4279345"/>
            <a:ext cx="4015409" cy="2606039"/>
          </a:xfrm>
          <a:prstGeom prst="rect">
            <a:avLst/>
          </a:prstGeom>
        </p:spPr>
      </p:pic>
      <p:sp>
        <p:nvSpPr>
          <p:cNvPr id="15" name="Freeform 3">
            <a:extLst>
              <a:ext uri="{FF2B5EF4-FFF2-40B4-BE49-F238E27FC236}">
                <a16:creationId xmlns:a16="http://schemas.microsoft.com/office/drawing/2014/main" id="{66BCEC1B-9617-4EF1-9B03-4BD43D100B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9"/>
            <a:ext cx="7101525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4">
            <a:extLst>
              <a:ext uri="{FF2B5EF4-FFF2-40B4-BE49-F238E27FC236}">
                <a16:creationId xmlns:a16="http://schemas.microsoft.com/office/drawing/2014/main" id="{CCBFD80B-276C-4775-A363-20693A7CF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9"/>
            <a:ext cx="6058538" cy="6858478"/>
          </a:xfrm>
          <a:custGeom>
            <a:avLst/>
            <a:gdLst>
              <a:gd name="connsiteX0" fmla="*/ 0 w 8078052"/>
              <a:gd name="connsiteY0" fmla="*/ 0 h 6858478"/>
              <a:gd name="connsiteX1" fmla="*/ 3829872 w 8078052"/>
              <a:gd name="connsiteY1" fmla="*/ 0 h 6858478"/>
              <a:gd name="connsiteX2" fmla="*/ 4896100 w 8078052"/>
              <a:gd name="connsiteY2" fmla="*/ 0 h 6858478"/>
              <a:gd name="connsiteX3" fmla="*/ 4901677 w 8078052"/>
              <a:gd name="connsiteY3" fmla="*/ 0 h 6858478"/>
              <a:gd name="connsiteX4" fmla="*/ 8078052 w 8078052"/>
              <a:gd name="connsiteY4" fmla="*/ 6858478 h 6858478"/>
              <a:gd name="connsiteX5" fmla="*/ 653497 w 8078052"/>
              <a:gd name="connsiteY5" fmla="*/ 6858478 h 6858478"/>
              <a:gd name="connsiteX6" fmla="*/ 653757 w 8078052"/>
              <a:gd name="connsiteY6" fmla="*/ 6857916 h 6858478"/>
              <a:gd name="connsiteX7" fmla="*/ 0 w 8078052"/>
              <a:gd name="connsiteY7" fmla="*/ 6857916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2" h="6858478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8078052" y="6858478"/>
                </a:lnTo>
                <a:lnTo>
                  <a:pt x="653497" y="6858478"/>
                </a:lnTo>
                <a:lnTo>
                  <a:pt x="653757" y="6857916"/>
                </a:lnTo>
                <a:lnTo>
                  <a:pt x="0" y="68579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BBF14D0-662F-4C5B-B3A6-73A9C5E14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145438"/>
            <a:ext cx="3968496" cy="365982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fr-FR" sz="2800" dirty="0">
                <a:effectLst/>
                <a:latin typeface="Tempus Sans ITC" panose="04020404030D07020202" pitchFamily="82" charset="0"/>
                <a:ea typeface="Calibri" panose="020F0502020204030204" pitchFamily="34" charset="0"/>
              </a:rPr>
              <a:t>« Afin que le Dieu de notre Seigneur Jésus-Christ, le Père glorieux, vous donne un esprit de sagesse et de révélation qui vous le fasse connaître. »</a:t>
            </a:r>
            <a:br>
              <a:rPr lang="fr-FR" sz="2800" dirty="0">
                <a:effectLst/>
                <a:latin typeface="Tempus Sans ITC" panose="04020404030D07020202" pitchFamily="82" charset="0"/>
                <a:ea typeface="Calibri" panose="020F0502020204030204" pitchFamily="34" charset="0"/>
              </a:rPr>
            </a:br>
            <a:br>
              <a:rPr lang="fr-FR" sz="2800" kern="1200" dirty="0">
                <a:solidFill>
                  <a:schemeClr val="tx1"/>
                </a:solidFill>
                <a:latin typeface="Tempus Sans ITC" panose="04020404030007020202" pitchFamily="82" charset="0"/>
              </a:rPr>
            </a:br>
            <a:r>
              <a:rPr lang="fr-FR" sz="2800" kern="1200" dirty="0">
                <a:solidFill>
                  <a:schemeClr val="tx1"/>
                </a:solidFill>
                <a:latin typeface="Tempus Sans ITC" panose="04020404030007020202" pitchFamily="82" charset="0"/>
              </a:rPr>
              <a:t>Ephésiens 1,17</a:t>
            </a:r>
          </a:p>
        </p:txBody>
      </p:sp>
    </p:spTree>
    <p:extLst>
      <p:ext uri="{BB962C8B-B14F-4D97-AF65-F5344CB8AC3E}">
        <p14:creationId xmlns:p14="http://schemas.microsoft.com/office/powerpoint/2010/main" val="31198235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2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 7" descr="Une image contenant personne, homme&#10;&#10;Description générée automatiquement">
            <a:extLst>
              <a:ext uri="{FF2B5EF4-FFF2-40B4-BE49-F238E27FC236}">
                <a16:creationId xmlns:a16="http://schemas.microsoft.com/office/drawing/2014/main" id="{68F6C016-3ADA-4565-B279-87379C66C6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62" r="271" b="-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5B40593-01AF-4BD3-B7B1-0016ECCCB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5862"/>
            <a:ext cx="2484873" cy="47262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/>
            <a:r>
              <a:rPr lang="fr-FR" sz="3500" dirty="0">
                <a:solidFill>
                  <a:srgbClr val="FFFFFF"/>
                </a:solidFill>
              </a:rPr>
              <a:t>La relecture du soir</a:t>
            </a:r>
            <a:endParaRPr lang="en-US" sz="3500" dirty="0">
              <a:solidFill>
                <a:srgbClr val="FFFFFF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029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CC89B432-5F27-4004-9648-966FF96E1C61}"/>
              </a:ext>
            </a:extLst>
          </p:cNvPr>
          <p:cNvSpPr txBox="1"/>
          <p:nvPr/>
        </p:nvSpPr>
        <p:spPr>
          <a:xfrm>
            <a:off x="3866533" y="1065862"/>
            <a:ext cx="4881925" cy="4726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r-FR" sz="2400" i="1" dirty="0">
                <a:solidFill>
                  <a:srgbClr val="FFFFFF"/>
                </a:solidFill>
              </a:rPr>
              <a:t>Reste avec nous, car le soir approche</a:t>
            </a:r>
            <a:endParaRPr lang="fr-FR" sz="2400" dirty="0">
              <a:solidFill>
                <a:srgbClr val="FFFFFF"/>
              </a:solidFill>
            </a:endParaRPr>
          </a:p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fr-FR" sz="2400" dirty="0">
                <a:solidFill>
                  <a:srgbClr val="FFFFFF"/>
                </a:solidFill>
              </a:rPr>
              <a:t>Luc 24,39</a:t>
            </a:r>
          </a:p>
        </p:txBody>
      </p:sp>
    </p:spTree>
    <p:extLst>
      <p:ext uri="{BB962C8B-B14F-4D97-AF65-F5344CB8AC3E}">
        <p14:creationId xmlns:p14="http://schemas.microsoft.com/office/powerpoint/2010/main" val="37412704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B181E26-89C4-4A14-92DE-0F4C4B0E9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terrain, en bois, objets métalliques&#10;&#10;Description générée automatiquement">
            <a:extLst>
              <a:ext uri="{FF2B5EF4-FFF2-40B4-BE49-F238E27FC236}">
                <a16:creationId xmlns:a16="http://schemas.microsoft.com/office/drawing/2014/main" id="{A7D6A8E3-2FD8-45EB-A883-2ACAD7B64ED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78" r="2" b="2823"/>
          <a:stretch/>
        </p:blipFill>
        <p:spPr>
          <a:xfrm>
            <a:off x="4940497" y="1690689"/>
            <a:ext cx="4203503" cy="2501837"/>
          </a:xfrm>
          <a:custGeom>
            <a:avLst/>
            <a:gdLst>
              <a:gd name="connsiteX0" fmla="*/ 1159248 w 5604670"/>
              <a:gd name="connsiteY0" fmla="*/ 0 h 2501837"/>
              <a:gd name="connsiteX1" fmla="*/ 5604670 w 5604670"/>
              <a:gd name="connsiteY1" fmla="*/ 0 h 2501837"/>
              <a:gd name="connsiteX2" fmla="*/ 5604670 w 5604670"/>
              <a:gd name="connsiteY2" fmla="*/ 2501837 h 2501837"/>
              <a:gd name="connsiteX3" fmla="*/ 0 w 5604670"/>
              <a:gd name="connsiteY3" fmla="*/ 2501837 h 2501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04670" h="2501837">
                <a:moveTo>
                  <a:pt x="1159248" y="0"/>
                </a:moveTo>
                <a:lnTo>
                  <a:pt x="5604670" y="0"/>
                </a:lnTo>
                <a:lnTo>
                  <a:pt x="5604670" y="2501837"/>
                </a:lnTo>
                <a:lnTo>
                  <a:pt x="0" y="2501837"/>
                </a:lnTo>
                <a:close/>
              </a:path>
            </a:pathLst>
          </a:cu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4BE478E-F309-486B-839F-60743C1DAA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56" r="2" b="22271"/>
          <a:stretch/>
        </p:blipFill>
        <p:spPr>
          <a:xfrm>
            <a:off x="3591191" y="4368690"/>
            <a:ext cx="5552809" cy="2501837"/>
          </a:xfrm>
          <a:custGeom>
            <a:avLst/>
            <a:gdLst>
              <a:gd name="connsiteX0" fmla="*/ 1717230 w 7400925"/>
              <a:gd name="connsiteY0" fmla="*/ 0 h 2500884"/>
              <a:gd name="connsiteX1" fmla="*/ 7400925 w 7400925"/>
              <a:gd name="connsiteY1" fmla="*/ 0 h 2500884"/>
              <a:gd name="connsiteX2" fmla="*/ 7400925 w 7400925"/>
              <a:gd name="connsiteY2" fmla="*/ 2500884 h 2500884"/>
              <a:gd name="connsiteX3" fmla="*/ 0 w 7400925"/>
              <a:gd name="connsiteY3" fmla="*/ 2500884 h 2500884"/>
              <a:gd name="connsiteX4" fmla="*/ 0 w 7400925"/>
              <a:gd name="connsiteY4" fmla="*/ 2500883 h 2500884"/>
              <a:gd name="connsiteX5" fmla="*/ 552186 w 7400925"/>
              <a:gd name="connsiteY5" fmla="*/ 2500883 h 2500884"/>
              <a:gd name="connsiteX6" fmla="*/ 558423 w 7400925"/>
              <a:gd name="connsiteY6" fmla="*/ 2500883 h 2500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00925" h="2500884">
                <a:moveTo>
                  <a:pt x="1717230" y="0"/>
                </a:moveTo>
                <a:lnTo>
                  <a:pt x="7400925" y="0"/>
                </a:lnTo>
                <a:lnTo>
                  <a:pt x="7400925" y="2500884"/>
                </a:lnTo>
                <a:lnTo>
                  <a:pt x="0" y="2500884"/>
                </a:lnTo>
                <a:lnTo>
                  <a:pt x="0" y="2500883"/>
                </a:lnTo>
                <a:lnTo>
                  <a:pt x="552186" y="2500883"/>
                </a:lnTo>
                <a:lnTo>
                  <a:pt x="558423" y="2500883"/>
                </a:lnTo>
                <a:close/>
              </a:path>
            </a:pathLst>
          </a:custGeom>
        </p:spPr>
      </p:pic>
      <p:sp>
        <p:nvSpPr>
          <p:cNvPr id="22" name="Freeform 37">
            <a:extLst>
              <a:ext uri="{FF2B5EF4-FFF2-40B4-BE49-F238E27FC236}">
                <a16:creationId xmlns:a16="http://schemas.microsoft.com/office/drawing/2014/main" id="{13958066-7CBD-4B89-8F46-614C4F28B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1691641"/>
            <a:ext cx="5678446" cy="5166360"/>
          </a:xfrm>
          <a:custGeom>
            <a:avLst/>
            <a:gdLst>
              <a:gd name="connsiteX0" fmla="*/ 0 w 7571262"/>
              <a:gd name="connsiteY0" fmla="*/ 5166360 h 5166360"/>
              <a:gd name="connsiteX1" fmla="*/ 7571262 w 7571262"/>
              <a:gd name="connsiteY1" fmla="*/ 5166360 h 5166360"/>
              <a:gd name="connsiteX2" fmla="*/ 5177382 w 7571262"/>
              <a:gd name="connsiteY2" fmla="*/ 0 h 5166360"/>
              <a:gd name="connsiteX3" fmla="*/ 5171159 w 7571262"/>
              <a:gd name="connsiteY3" fmla="*/ 0 h 5166360"/>
              <a:gd name="connsiteX4" fmla="*/ 3981368 w 7571262"/>
              <a:gd name="connsiteY4" fmla="*/ 0 h 5166360"/>
              <a:gd name="connsiteX5" fmla="*/ 2331323 w 7571262"/>
              <a:gd name="connsiteY5" fmla="*/ 0 h 5166360"/>
              <a:gd name="connsiteX6" fmla="*/ 0 w 7571262"/>
              <a:gd name="connsiteY6" fmla="*/ 0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71262" h="5166360">
                <a:moveTo>
                  <a:pt x="0" y="5166360"/>
                </a:moveTo>
                <a:lnTo>
                  <a:pt x="7571262" y="5166360"/>
                </a:lnTo>
                <a:lnTo>
                  <a:pt x="5177382" y="0"/>
                </a:lnTo>
                <a:lnTo>
                  <a:pt x="5171159" y="0"/>
                </a:lnTo>
                <a:lnTo>
                  <a:pt x="3981368" y="0"/>
                </a:lnTo>
                <a:lnTo>
                  <a:pt x="233132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5B40593-01AF-4BD3-B7B1-0016ECCCB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La clé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1B1C3FD-7F5D-4D8F-824D-F87CB59A1D7A}"/>
              </a:ext>
            </a:extLst>
          </p:cNvPr>
          <p:cNvSpPr txBox="1"/>
          <p:nvPr/>
        </p:nvSpPr>
        <p:spPr>
          <a:xfrm>
            <a:off x="628650" y="2015406"/>
            <a:ext cx="3823334" cy="40659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r-FR" sz="2800"/>
              <a:t>Apprendre à relire sa journée sous le regard de Dieu fait de nous des contemplatifs dans l’action : voir Dieu en toutes choses</a:t>
            </a:r>
            <a:r>
              <a:rPr lang="en-US" sz="2800"/>
              <a:t>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509357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383B190-6BFB-422F-B667-06B7B25F0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531267" y="3509963"/>
            <a:ext cx="5319162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580CBE0-C5F3-468B-9081-6ED12410C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6365" y="3812954"/>
            <a:ext cx="4848966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I. </a:t>
            </a:r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Relire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pour </a:t>
            </a:r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trouver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Dieu. </a:t>
            </a:r>
            <a:r>
              <a:rPr lang="en-US" dirty="0">
                <a:solidFill>
                  <a:srgbClr val="FFFFFF"/>
                </a:solidFill>
              </a:rPr>
              <a:t>Le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discernement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solidFill>
                  <a:srgbClr val="FFFFFF"/>
                </a:solidFill>
              </a:rPr>
              <a:t>d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es esprits.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EA20F14-9857-4FE4-9A84-D4AD5E56E1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691" b="-2"/>
          <a:stretch/>
        </p:blipFill>
        <p:spPr>
          <a:xfrm>
            <a:off x="238226" y="299363"/>
            <a:ext cx="3120339" cy="3049204"/>
          </a:xfrm>
          <a:prstGeom prst="rect">
            <a:avLst/>
          </a:prstGeom>
        </p:spPr>
      </p:pic>
      <p:pic>
        <p:nvPicPr>
          <p:cNvPr id="7" name="Image 6" descr="Une image contenant ciel, extérieur, eau&#10;&#10;Description générée automatiquement">
            <a:extLst>
              <a:ext uri="{FF2B5EF4-FFF2-40B4-BE49-F238E27FC236}">
                <a16:creationId xmlns:a16="http://schemas.microsoft.com/office/drawing/2014/main" id="{78134F7D-809B-41B4-8C5E-43D96A289A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4"/>
          <a:stretch/>
        </p:blipFill>
        <p:spPr>
          <a:xfrm>
            <a:off x="3490722" y="299363"/>
            <a:ext cx="5412813" cy="3008188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D28E597-4AF8-4D69-A9AB-A1EDC6156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53715" y="5443086"/>
            <a:ext cx="48006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Une image contenant homme, hominidé, primate&#10;&#10;Description générée automatiquement">
            <a:extLst>
              <a:ext uri="{FF2B5EF4-FFF2-40B4-BE49-F238E27FC236}">
                <a16:creationId xmlns:a16="http://schemas.microsoft.com/office/drawing/2014/main" id="{2A2713B0-8950-4FBE-BF7F-4BC15E42B09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3" r="1" b="2667"/>
          <a:stretch/>
        </p:blipFill>
        <p:spPr>
          <a:xfrm>
            <a:off x="238226" y="3509433"/>
            <a:ext cx="3120339" cy="302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793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intérieur, musique, plancher, guitare&#10;&#10;Description générée automatiquement">
            <a:extLst>
              <a:ext uri="{FF2B5EF4-FFF2-40B4-BE49-F238E27FC236}">
                <a16:creationId xmlns:a16="http://schemas.microsoft.com/office/drawing/2014/main" id="{1F25F817-3B2D-41FC-B92C-4506B9C18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1" y="764704"/>
            <a:ext cx="9084640" cy="511256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A5D4D3-6993-4D49-ADD8-6F6693F46CB6}"/>
              </a:ext>
            </a:extLst>
          </p:cNvPr>
          <p:cNvSpPr txBox="1"/>
          <p:nvPr/>
        </p:nvSpPr>
        <p:spPr>
          <a:xfrm>
            <a:off x="0" y="4430722"/>
            <a:ext cx="9144000" cy="144655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fr-FR" sz="4400" dirty="0">
                <a:solidFill>
                  <a:schemeClr val="bg1"/>
                </a:solidFill>
                <a:latin typeface="Calisto MT" panose="02040603050505030304" pitchFamily="18" charset="0"/>
              </a:rPr>
              <a:t>La désolation :</a:t>
            </a:r>
          </a:p>
          <a:p>
            <a:pPr algn="r"/>
            <a:r>
              <a:rPr lang="fr-FR" sz="4400" dirty="0">
                <a:solidFill>
                  <a:schemeClr val="bg1"/>
                </a:solidFill>
                <a:latin typeface="Calisto MT" panose="02040603050505030304" pitchFamily="18" charset="0"/>
              </a:rPr>
              <a:t>un manque d’harmonie</a:t>
            </a:r>
          </a:p>
        </p:txBody>
      </p:sp>
    </p:spTree>
    <p:extLst>
      <p:ext uri="{BB962C8B-B14F-4D97-AF65-F5344CB8AC3E}">
        <p14:creationId xmlns:p14="http://schemas.microsoft.com/office/powerpoint/2010/main" val="140306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F25F817-3B2D-41FC-B92C-4506B9C18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656"/>
            <a:ext cx="9144000" cy="61056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A5D4D3-6993-4D49-ADD8-6F6693F46CB6}"/>
              </a:ext>
            </a:extLst>
          </p:cNvPr>
          <p:cNvSpPr txBox="1"/>
          <p:nvPr/>
        </p:nvSpPr>
        <p:spPr>
          <a:xfrm>
            <a:off x="0" y="5006786"/>
            <a:ext cx="9144000" cy="144655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fr-FR" sz="4400" dirty="0">
                <a:solidFill>
                  <a:schemeClr val="bg1"/>
                </a:solidFill>
                <a:latin typeface="Calisto MT" panose="02040603050505030304" pitchFamily="18" charset="0"/>
              </a:rPr>
              <a:t>La désolation :</a:t>
            </a:r>
          </a:p>
          <a:p>
            <a:pPr algn="r"/>
            <a:r>
              <a:rPr lang="fr-FR" sz="4400" dirty="0">
                <a:solidFill>
                  <a:schemeClr val="bg1"/>
                </a:solidFill>
                <a:latin typeface="Calisto MT" panose="02040603050505030304" pitchFamily="18" charset="0"/>
              </a:rPr>
              <a:t>Des pensées et sentiments négatifs </a:t>
            </a:r>
          </a:p>
        </p:txBody>
      </p:sp>
    </p:spTree>
    <p:extLst>
      <p:ext uri="{BB962C8B-B14F-4D97-AF65-F5344CB8AC3E}">
        <p14:creationId xmlns:p14="http://schemas.microsoft.com/office/powerpoint/2010/main" val="2624481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F25F817-3B2D-41FC-B92C-4506B9C18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9144000" cy="436494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A5D4D3-6993-4D49-ADD8-6F6693F46CB6}"/>
              </a:ext>
            </a:extLst>
          </p:cNvPr>
          <p:cNvSpPr txBox="1"/>
          <p:nvPr/>
        </p:nvSpPr>
        <p:spPr>
          <a:xfrm>
            <a:off x="0" y="4862770"/>
            <a:ext cx="9144000" cy="144655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fr-FR" sz="4400" dirty="0">
                <a:solidFill>
                  <a:schemeClr val="bg1"/>
                </a:solidFill>
                <a:latin typeface="Calisto MT" panose="02040603050505030304" pitchFamily="18" charset="0"/>
              </a:rPr>
              <a:t>La désolation :</a:t>
            </a:r>
          </a:p>
          <a:p>
            <a:pPr algn="r"/>
            <a:r>
              <a:rPr lang="fr-FR" sz="4400" dirty="0">
                <a:solidFill>
                  <a:schemeClr val="bg1"/>
                </a:solidFill>
                <a:latin typeface="Calisto MT" panose="02040603050505030304" pitchFamily="18" charset="0"/>
              </a:rPr>
              <a:t>Une absence d’espérance</a:t>
            </a:r>
          </a:p>
        </p:txBody>
      </p:sp>
    </p:spTree>
    <p:extLst>
      <p:ext uri="{BB962C8B-B14F-4D97-AF65-F5344CB8AC3E}">
        <p14:creationId xmlns:p14="http://schemas.microsoft.com/office/powerpoint/2010/main" val="31890709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F25F817-3B2D-41FC-B92C-4506B9C18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" y="692696"/>
            <a:ext cx="9141052" cy="536091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A5D4D3-6993-4D49-ADD8-6F6693F46CB6}"/>
              </a:ext>
            </a:extLst>
          </p:cNvPr>
          <p:cNvSpPr txBox="1"/>
          <p:nvPr/>
        </p:nvSpPr>
        <p:spPr>
          <a:xfrm>
            <a:off x="14875" y="4607064"/>
            <a:ext cx="9144000" cy="144655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fr-FR" sz="4400" dirty="0">
                <a:solidFill>
                  <a:schemeClr val="bg1"/>
                </a:solidFill>
                <a:latin typeface="Calisto MT" panose="02040603050505030304" pitchFamily="18" charset="0"/>
              </a:rPr>
              <a:t>La désolation :</a:t>
            </a:r>
          </a:p>
          <a:p>
            <a:pPr algn="r"/>
            <a:r>
              <a:rPr lang="fr-FR" sz="4400" dirty="0">
                <a:solidFill>
                  <a:schemeClr val="bg1"/>
                </a:solidFill>
                <a:latin typeface="Calisto MT" panose="02040603050505030304" pitchFamily="18" charset="0"/>
              </a:rPr>
              <a:t>Un épuisement intérieur</a:t>
            </a:r>
          </a:p>
        </p:txBody>
      </p:sp>
    </p:spTree>
    <p:extLst>
      <p:ext uri="{BB962C8B-B14F-4D97-AF65-F5344CB8AC3E}">
        <p14:creationId xmlns:p14="http://schemas.microsoft.com/office/powerpoint/2010/main" val="71620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F25F817-3B2D-41FC-B92C-4506B9C18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43" y="662844"/>
            <a:ext cx="8975881" cy="561893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A5D4D3-6993-4D49-ADD8-6F6693F46CB6}"/>
              </a:ext>
            </a:extLst>
          </p:cNvPr>
          <p:cNvSpPr txBox="1"/>
          <p:nvPr/>
        </p:nvSpPr>
        <p:spPr>
          <a:xfrm>
            <a:off x="14875" y="4862770"/>
            <a:ext cx="9144000" cy="144655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fr-FR" sz="4400" dirty="0">
                <a:solidFill>
                  <a:schemeClr val="bg1"/>
                </a:solidFill>
                <a:latin typeface="Calisto MT" panose="02040603050505030304" pitchFamily="18" charset="0"/>
              </a:rPr>
              <a:t>La désolation :</a:t>
            </a:r>
          </a:p>
          <a:p>
            <a:pPr algn="r"/>
            <a:r>
              <a:rPr lang="fr-FR" sz="4400" dirty="0">
                <a:solidFill>
                  <a:schemeClr val="bg1"/>
                </a:solidFill>
                <a:latin typeface="Calisto MT" panose="02040603050505030304" pitchFamily="18" charset="0"/>
              </a:rPr>
              <a:t>Un sentiment d’isolement</a:t>
            </a:r>
          </a:p>
        </p:txBody>
      </p:sp>
    </p:spTree>
    <p:extLst>
      <p:ext uri="{BB962C8B-B14F-4D97-AF65-F5344CB8AC3E}">
        <p14:creationId xmlns:p14="http://schemas.microsoft.com/office/powerpoint/2010/main" val="1253050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F25F817-3B2D-41FC-B92C-4506B9C18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2" y="449222"/>
            <a:ext cx="9114183" cy="607612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A5D4D3-6993-4D49-ADD8-6F6693F46CB6}"/>
              </a:ext>
            </a:extLst>
          </p:cNvPr>
          <p:cNvSpPr txBox="1"/>
          <p:nvPr/>
        </p:nvSpPr>
        <p:spPr>
          <a:xfrm>
            <a:off x="14875" y="5006786"/>
            <a:ext cx="9144000" cy="144655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fr-FR" sz="4400" dirty="0">
                <a:solidFill>
                  <a:schemeClr val="bg1"/>
                </a:solidFill>
                <a:latin typeface="Calisto MT" panose="02040603050505030304" pitchFamily="18" charset="0"/>
              </a:rPr>
              <a:t>La désolation :</a:t>
            </a:r>
          </a:p>
          <a:p>
            <a:pPr algn="r"/>
            <a:r>
              <a:rPr lang="fr-FR" sz="4400" dirty="0">
                <a:solidFill>
                  <a:schemeClr val="bg1"/>
                </a:solidFill>
                <a:latin typeface="Calisto MT" panose="02040603050505030304" pitchFamily="18" charset="0"/>
              </a:rPr>
              <a:t>Se sentir loin de Dieu</a:t>
            </a:r>
          </a:p>
        </p:txBody>
      </p:sp>
    </p:spTree>
    <p:extLst>
      <p:ext uri="{BB962C8B-B14F-4D97-AF65-F5344CB8AC3E}">
        <p14:creationId xmlns:p14="http://schemas.microsoft.com/office/powerpoint/2010/main" val="9036636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F25F817-3B2D-41FC-B92C-4506B9C18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2" y="399118"/>
            <a:ext cx="9114183" cy="607612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A5D4D3-6993-4D49-ADD8-6F6693F46CB6}"/>
              </a:ext>
            </a:extLst>
          </p:cNvPr>
          <p:cNvSpPr txBox="1"/>
          <p:nvPr/>
        </p:nvSpPr>
        <p:spPr>
          <a:xfrm>
            <a:off x="14875" y="5078794"/>
            <a:ext cx="9144000" cy="144655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fr-FR" sz="4400" dirty="0">
                <a:solidFill>
                  <a:schemeClr val="bg1"/>
                </a:solidFill>
                <a:latin typeface="Calisto MT" panose="02040603050505030304" pitchFamily="18" charset="0"/>
              </a:rPr>
              <a:t>La désolation :</a:t>
            </a:r>
          </a:p>
          <a:p>
            <a:pPr algn="r"/>
            <a:r>
              <a:rPr lang="fr-FR" sz="4400" dirty="0">
                <a:solidFill>
                  <a:schemeClr val="bg1"/>
                </a:solidFill>
                <a:latin typeface="Calisto MT" panose="02040603050505030304" pitchFamily="18" charset="0"/>
              </a:rPr>
              <a:t>Se sentir submergé</a:t>
            </a:r>
          </a:p>
        </p:txBody>
      </p:sp>
    </p:spTree>
    <p:extLst>
      <p:ext uri="{BB962C8B-B14F-4D97-AF65-F5344CB8AC3E}">
        <p14:creationId xmlns:p14="http://schemas.microsoft.com/office/powerpoint/2010/main" val="3885750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F25F817-3B2D-41FC-B92C-4506B9C18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7" y="697316"/>
            <a:ext cx="9114183" cy="437211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A5D4D3-6993-4D49-ADD8-6F6693F46CB6}"/>
              </a:ext>
            </a:extLst>
          </p:cNvPr>
          <p:cNvSpPr txBox="1"/>
          <p:nvPr/>
        </p:nvSpPr>
        <p:spPr>
          <a:xfrm>
            <a:off x="0" y="5078794"/>
            <a:ext cx="9144000" cy="144655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fr-FR" sz="4400" dirty="0">
                <a:solidFill>
                  <a:schemeClr val="bg1"/>
                </a:solidFill>
                <a:latin typeface="Calisto MT" panose="02040603050505030304" pitchFamily="18" charset="0"/>
              </a:rPr>
              <a:t>La désolation :</a:t>
            </a:r>
          </a:p>
          <a:p>
            <a:pPr algn="r"/>
            <a:r>
              <a:rPr lang="fr-FR" sz="4400" dirty="0">
                <a:solidFill>
                  <a:schemeClr val="bg1"/>
                </a:solidFill>
                <a:latin typeface="Calisto MT" panose="02040603050505030304" pitchFamily="18" charset="0"/>
              </a:rPr>
              <a:t>Être comme brisé intérieurement</a:t>
            </a:r>
          </a:p>
        </p:txBody>
      </p:sp>
    </p:spTree>
    <p:extLst>
      <p:ext uri="{BB962C8B-B14F-4D97-AF65-F5344CB8AC3E}">
        <p14:creationId xmlns:p14="http://schemas.microsoft.com/office/powerpoint/2010/main" val="36667007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F25F817-3B2D-41FC-B92C-4506B9C18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A5D4D3-6993-4D49-ADD8-6F6693F46CB6}"/>
              </a:ext>
            </a:extLst>
          </p:cNvPr>
          <p:cNvSpPr txBox="1"/>
          <p:nvPr/>
        </p:nvSpPr>
        <p:spPr>
          <a:xfrm>
            <a:off x="0" y="5411450"/>
            <a:ext cx="9144000" cy="144655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fr-FR" sz="4400" dirty="0">
                <a:solidFill>
                  <a:schemeClr val="bg1"/>
                </a:solidFill>
                <a:latin typeface="Calisto MT" panose="02040603050505030304" pitchFamily="18" charset="0"/>
              </a:rPr>
              <a:t>La consolation :</a:t>
            </a:r>
          </a:p>
          <a:p>
            <a:pPr algn="r"/>
            <a:r>
              <a:rPr lang="fr-FR" sz="4400" dirty="0">
                <a:solidFill>
                  <a:schemeClr val="bg1"/>
                </a:solidFill>
                <a:latin typeface="Calisto MT" panose="02040603050505030304" pitchFamily="18" charset="0"/>
              </a:rPr>
              <a:t>L’harmonie</a:t>
            </a:r>
          </a:p>
        </p:txBody>
      </p:sp>
    </p:spTree>
    <p:extLst>
      <p:ext uri="{BB962C8B-B14F-4D97-AF65-F5344CB8AC3E}">
        <p14:creationId xmlns:p14="http://schemas.microsoft.com/office/powerpoint/2010/main" val="16472914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F25F817-3B2D-41FC-B92C-4506B9C18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201"/>
            <a:ext cx="9144000" cy="608559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A5D4D3-6993-4D49-ADD8-6F6693F46CB6}"/>
              </a:ext>
            </a:extLst>
          </p:cNvPr>
          <p:cNvSpPr txBox="1"/>
          <p:nvPr/>
        </p:nvSpPr>
        <p:spPr>
          <a:xfrm>
            <a:off x="0" y="5025248"/>
            <a:ext cx="9144000" cy="144655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fr-FR" sz="4400" dirty="0">
                <a:solidFill>
                  <a:schemeClr val="tx1"/>
                </a:solidFill>
                <a:latin typeface="Calisto MT" panose="02040603050505030304" pitchFamily="18" charset="0"/>
              </a:rPr>
              <a:t>La consolation :</a:t>
            </a:r>
          </a:p>
          <a:p>
            <a:pPr algn="r"/>
            <a:r>
              <a:rPr lang="fr-FR" sz="4400" dirty="0">
                <a:solidFill>
                  <a:schemeClr val="tx1"/>
                </a:solidFill>
                <a:latin typeface="Calisto MT" panose="02040603050505030304" pitchFamily="18" charset="0"/>
              </a:rPr>
              <a:t>L’empathie pour autrui</a:t>
            </a:r>
          </a:p>
        </p:txBody>
      </p:sp>
    </p:spTree>
    <p:extLst>
      <p:ext uri="{BB962C8B-B14F-4D97-AF65-F5344CB8AC3E}">
        <p14:creationId xmlns:p14="http://schemas.microsoft.com/office/powerpoint/2010/main" val="3984362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F25F817-3B2D-41FC-B92C-4506B9C18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" y="386201"/>
            <a:ext cx="9128395" cy="608559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A5D4D3-6993-4D49-ADD8-6F6693F46CB6}"/>
              </a:ext>
            </a:extLst>
          </p:cNvPr>
          <p:cNvSpPr txBox="1"/>
          <p:nvPr/>
        </p:nvSpPr>
        <p:spPr>
          <a:xfrm>
            <a:off x="0" y="5025248"/>
            <a:ext cx="9144000" cy="144655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fr-FR" sz="4400" dirty="0">
                <a:solidFill>
                  <a:schemeClr val="tx1"/>
                </a:solidFill>
                <a:latin typeface="Calisto MT" panose="02040603050505030304" pitchFamily="18" charset="0"/>
              </a:rPr>
              <a:t>La consolation :</a:t>
            </a:r>
          </a:p>
          <a:p>
            <a:pPr algn="r"/>
            <a:r>
              <a:rPr lang="fr-FR" sz="4400" dirty="0">
                <a:solidFill>
                  <a:schemeClr val="tx1"/>
                </a:solidFill>
                <a:latin typeface="Calisto MT" panose="02040603050505030304" pitchFamily="18" charset="0"/>
              </a:rPr>
              <a:t>La joie pour les autres</a:t>
            </a:r>
          </a:p>
        </p:txBody>
      </p:sp>
    </p:spTree>
    <p:extLst>
      <p:ext uri="{BB962C8B-B14F-4D97-AF65-F5344CB8AC3E}">
        <p14:creationId xmlns:p14="http://schemas.microsoft.com/office/powerpoint/2010/main" val="1836798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F25F817-3B2D-41FC-B92C-4506B9C18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" y="787995"/>
            <a:ext cx="9128395" cy="528200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A5D4D3-6993-4D49-ADD8-6F6693F46CB6}"/>
              </a:ext>
            </a:extLst>
          </p:cNvPr>
          <p:cNvSpPr txBox="1"/>
          <p:nvPr/>
        </p:nvSpPr>
        <p:spPr>
          <a:xfrm>
            <a:off x="0" y="4623453"/>
            <a:ext cx="9144000" cy="144655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fr-FR" sz="4400" dirty="0">
                <a:solidFill>
                  <a:schemeClr val="tx1"/>
                </a:solidFill>
                <a:latin typeface="Calisto MT" panose="02040603050505030304" pitchFamily="18" charset="0"/>
              </a:rPr>
              <a:t>La consolation :</a:t>
            </a:r>
          </a:p>
          <a:p>
            <a:pPr algn="r"/>
            <a:r>
              <a:rPr lang="fr-FR" sz="4400" dirty="0">
                <a:solidFill>
                  <a:schemeClr val="tx1"/>
                </a:solidFill>
                <a:latin typeface="Calisto MT" panose="02040603050505030304" pitchFamily="18" charset="0"/>
              </a:rPr>
              <a:t>Être proche des autres</a:t>
            </a:r>
          </a:p>
        </p:txBody>
      </p:sp>
    </p:spTree>
    <p:extLst>
      <p:ext uri="{BB962C8B-B14F-4D97-AF65-F5344CB8AC3E}">
        <p14:creationId xmlns:p14="http://schemas.microsoft.com/office/powerpoint/2010/main" val="37394517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F25F817-3B2D-41FC-B92C-4506B9C18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" y="948681"/>
            <a:ext cx="9128395" cy="51446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A5D4D3-6993-4D49-ADD8-6F6693F46CB6}"/>
              </a:ext>
            </a:extLst>
          </p:cNvPr>
          <p:cNvSpPr txBox="1"/>
          <p:nvPr/>
        </p:nvSpPr>
        <p:spPr>
          <a:xfrm>
            <a:off x="0" y="4623453"/>
            <a:ext cx="9144000" cy="144655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fr-FR" sz="4400" dirty="0">
                <a:solidFill>
                  <a:schemeClr val="tx1"/>
                </a:solidFill>
                <a:latin typeface="Calisto MT" panose="02040603050505030304" pitchFamily="18" charset="0"/>
              </a:rPr>
              <a:t>La consolation :</a:t>
            </a:r>
          </a:p>
          <a:p>
            <a:pPr algn="r"/>
            <a:r>
              <a:rPr lang="fr-FR" sz="4400" dirty="0">
                <a:solidFill>
                  <a:schemeClr val="tx1"/>
                </a:solidFill>
                <a:latin typeface="Calisto MT" panose="02040603050505030304" pitchFamily="18" charset="0"/>
              </a:rPr>
              <a:t>Être inspiré, créatif</a:t>
            </a:r>
          </a:p>
        </p:txBody>
      </p:sp>
    </p:spTree>
    <p:extLst>
      <p:ext uri="{BB962C8B-B14F-4D97-AF65-F5344CB8AC3E}">
        <p14:creationId xmlns:p14="http://schemas.microsoft.com/office/powerpoint/2010/main" val="41888915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F25F817-3B2D-41FC-B92C-4506B9C18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336"/>
            <a:ext cx="9144000" cy="6096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A5D4D3-6993-4D49-ADD8-6F6693F46CB6}"/>
              </a:ext>
            </a:extLst>
          </p:cNvPr>
          <p:cNvSpPr txBox="1"/>
          <p:nvPr/>
        </p:nvSpPr>
        <p:spPr>
          <a:xfrm>
            <a:off x="0" y="5006786"/>
            <a:ext cx="9144000" cy="144655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fr-FR" sz="4400" dirty="0">
                <a:solidFill>
                  <a:schemeClr val="tx1"/>
                </a:solidFill>
                <a:latin typeface="Calisto MT" panose="02040603050505030304" pitchFamily="18" charset="0"/>
              </a:rPr>
              <a:t>La consolation :</a:t>
            </a:r>
          </a:p>
          <a:p>
            <a:pPr algn="r"/>
            <a:r>
              <a:rPr lang="fr-FR" sz="4400" dirty="0">
                <a:solidFill>
                  <a:schemeClr val="tx1"/>
                </a:solidFill>
                <a:latin typeface="Calisto MT" panose="02040603050505030304" pitchFamily="18" charset="0"/>
              </a:rPr>
              <a:t>Être conscient de la présence de Dieu</a:t>
            </a:r>
          </a:p>
        </p:txBody>
      </p:sp>
    </p:spTree>
    <p:extLst>
      <p:ext uri="{BB962C8B-B14F-4D97-AF65-F5344CB8AC3E}">
        <p14:creationId xmlns:p14="http://schemas.microsoft.com/office/powerpoint/2010/main" val="20375589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F25F817-3B2D-41FC-B92C-4506B9C18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7939"/>
            <a:ext cx="9144000" cy="461741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A5D4D3-6993-4D49-ADD8-6F6693F46CB6}"/>
              </a:ext>
            </a:extLst>
          </p:cNvPr>
          <p:cNvSpPr txBox="1"/>
          <p:nvPr/>
        </p:nvSpPr>
        <p:spPr>
          <a:xfrm>
            <a:off x="0" y="4298802"/>
            <a:ext cx="9144000" cy="144655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fr-FR" sz="4400" dirty="0">
                <a:solidFill>
                  <a:schemeClr val="tx1"/>
                </a:solidFill>
                <a:latin typeface="Calisto MT" panose="02040603050505030304" pitchFamily="18" charset="0"/>
              </a:rPr>
              <a:t>La consolation :</a:t>
            </a:r>
          </a:p>
          <a:p>
            <a:pPr algn="r"/>
            <a:r>
              <a:rPr lang="fr-FR" sz="4400" dirty="0">
                <a:solidFill>
                  <a:schemeClr val="tx1"/>
                </a:solidFill>
                <a:latin typeface="Calisto MT" panose="02040603050505030304" pitchFamily="18" charset="0"/>
              </a:rPr>
              <a:t>Être conscient de la direction de Dieu</a:t>
            </a:r>
          </a:p>
        </p:txBody>
      </p:sp>
    </p:spTree>
    <p:extLst>
      <p:ext uri="{BB962C8B-B14F-4D97-AF65-F5344CB8AC3E}">
        <p14:creationId xmlns:p14="http://schemas.microsoft.com/office/powerpoint/2010/main" val="16711649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F25F817-3B2D-41FC-B92C-4506B9C18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2" y="843257"/>
            <a:ext cx="9125378" cy="510602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A5D4D3-6993-4D49-ADD8-6F6693F46CB6}"/>
              </a:ext>
            </a:extLst>
          </p:cNvPr>
          <p:cNvSpPr txBox="1"/>
          <p:nvPr/>
        </p:nvSpPr>
        <p:spPr>
          <a:xfrm>
            <a:off x="0" y="4502730"/>
            <a:ext cx="9144000" cy="144655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fr-FR" sz="4400" dirty="0">
                <a:solidFill>
                  <a:schemeClr val="tx1"/>
                </a:solidFill>
                <a:latin typeface="Calisto MT" panose="02040603050505030304" pitchFamily="18" charset="0"/>
              </a:rPr>
              <a:t>La consolation :</a:t>
            </a:r>
          </a:p>
          <a:p>
            <a:pPr algn="r"/>
            <a:r>
              <a:rPr lang="fr-FR" sz="4400">
                <a:solidFill>
                  <a:schemeClr val="tx1"/>
                </a:solidFill>
                <a:latin typeface="Calisto MT" panose="02040603050505030304" pitchFamily="18" charset="0"/>
              </a:rPr>
              <a:t>Débordant </a:t>
            </a:r>
            <a:r>
              <a:rPr lang="fr-FR" sz="4400" dirty="0">
                <a:solidFill>
                  <a:schemeClr val="tx1"/>
                </a:solidFill>
                <a:latin typeface="Calisto MT" panose="02040603050505030304" pitchFamily="18" charset="0"/>
              </a:rPr>
              <a:t>d’énergie</a:t>
            </a:r>
          </a:p>
        </p:txBody>
      </p:sp>
    </p:spTree>
    <p:extLst>
      <p:ext uri="{BB962C8B-B14F-4D97-AF65-F5344CB8AC3E}">
        <p14:creationId xmlns:p14="http://schemas.microsoft.com/office/powerpoint/2010/main" val="21641065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1BDE2-D04A-4206-8CDB-B4F7FEC95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687610"/>
          </a:xfrm>
        </p:spPr>
        <p:txBody>
          <a:bodyPr/>
          <a:lstStyle/>
          <a:p>
            <a:r>
              <a:rPr lang="fr-FR" dirty="0">
                <a:latin typeface="Calisto MT" panose="02040603050505030304" pitchFamily="18" charset="0"/>
              </a:rPr>
              <a:t>Détour biblique: les pèlerins d’Emmaüs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ED1986-20F1-4835-89F0-94E020333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804242"/>
            <a:ext cx="8352928" cy="550507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fr-FR" sz="2400" baseline="30000" dirty="0"/>
              <a:t>13</a:t>
            </a:r>
            <a:r>
              <a:rPr lang="fr-FR" sz="2400" dirty="0"/>
              <a:t> Et voici, ce même jour, deux disciples allaient à un village nommé Emmaüs, éloigné de Jérusalem de soixante stades;</a:t>
            </a:r>
            <a:r>
              <a:rPr lang="fr-FR" sz="2400" baseline="30000" dirty="0"/>
              <a:t> 14</a:t>
            </a:r>
            <a:r>
              <a:rPr lang="fr-FR" sz="2400" dirty="0"/>
              <a:t> et ils s’entretenaient de tout ce qui s’était passé.</a:t>
            </a:r>
            <a:r>
              <a:rPr lang="fr-FR" sz="2400" baseline="30000" dirty="0"/>
              <a:t> 15</a:t>
            </a:r>
            <a:r>
              <a:rPr lang="fr-FR" sz="2400" dirty="0"/>
              <a:t> Pendant qu’ils parlaient et discutaient, Jésus s’approcha, et fit route avec eux.</a:t>
            </a:r>
            <a:r>
              <a:rPr lang="fr-FR" sz="2400" baseline="30000" dirty="0"/>
              <a:t> 16</a:t>
            </a:r>
            <a:r>
              <a:rPr lang="fr-FR" sz="2400" dirty="0"/>
              <a:t> Mais leurs yeux étaient empêchés de le reconnaître.</a:t>
            </a:r>
            <a:r>
              <a:rPr lang="fr-FR" sz="2400" baseline="30000" dirty="0"/>
              <a:t> 17</a:t>
            </a:r>
            <a:r>
              <a:rPr lang="fr-FR" sz="2400" dirty="0"/>
              <a:t> Il leur dit: De quoi vous entretenez-vous en marchant? Et ils s’arrêtèrent, l’air attristé.</a:t>
            </a:r>
            <a:r>
              <a:rPr lang="fr-FR" sz="2400" baseline="30000" dirty="0"/>
              <a:t> 18</a:t>
            </a:r>
            <a:r>
              <a:rPr lang="fr-FR" sz="2400" dirty="0"/>
              <a:t> L’un d’eux, nommé Cléopas, lui répondit: Es-tu le seul qui, séjournant à Jérusalem ne sache pas ce qui y est arrivé ces jours-ci? – Quoi? leur dit-il.</a:t>
            </a:r>
            <a:r>
              <a:rPr lang="fr-FR" sz="2400" baseline="30000" dirty="0"/>
              <a:t> 19</a:t>
            </a:r>
            <a:r>
              <a:rPr lang="fr-FR" sz="2400" dirty="0"/>
              <a:t> Et ils lui répondirent: Ce qui est arrivé au sujet de Jésus de Nazareth, qui était un prophète puissant en œuvres et en paroles devant Dieu et devant tout le peuple,</a:t>
            </a:r>
            <a:r>
              <a:rPr lang="fr-FR" sz="2400" baseline="30000" dirty="0"/>
              <a:t> 20</a:t>
            </a:r>
            <a:r>
              <a:rPr lang="fr-FR" sz="2400" dirty="0"/>
              <a:t> et comment les principaux sacrificateurs et nos magistrats l’ont livré pour le faire condamner à mort et l’ont crucifié.</a:t>
            </a:r>
            <a:r>
              <a:rPr lang="fr-FR" sz="2400" baseline="30000" dirty="0"/>
              <a:t> 21</a:t>
            </a:r>
            <a:r>
              <a:rPr lang="fr-FR" sz="2400" dirty="0"/>
              <a:t> Nous espérions que ce serait lui qui délivrerait Israël; mais avec tout cela, voici le troisième jour que ces choses se sont passées.</a:t>
            </a:r>
            <a:r>
              <a:rPr lang="fr-FR" sz="2400" baseline="30000" dirty="0"/>
              <a:t> 22</a:t>
            </a:r>
            <a:r>
              <a:rPr lang="fr-FR" sz="2400" dirty="0"/>
              <a:t> Il est vrai que quelques femmes d’entre nous nous ont fort étonnés; s’étant rendues de grand matin au sépulcre</a:t>
            </a:r>
            <a:r>
              <a:rPr lang="fr-FR" sz="2400" baseline="30000" dirty="0"/>
              <a:t> 23</a:t>
            </a:r>
            <a:r>
              <a:rPr lang="fr-FR" sz="2400" dirty="0"/>
              <a:t> et n’ayant pas trouvé son corps, elles sont venues dire que des anges leur sont apparus et ont annoncé qu’il est vivant.</a:t>
            </a:r>
            <a:r>
              <a:rPr lang="fr-FR" sz="2400" baseline="30000" dirty="0"/>
              <a:t> 24</a:t>
            </a:r>
            <a:r>
              <a:rPr lang="fr-FR" sz="2400" dirty="0"/>
              <a:t> Quelques-uns de ceux qui étaient avec nous sont allés au sépulcre, et ils ont trouvé les choses comme les femmes l’avaient dit; mais lui, ils ne l’ont point vu.   </a:t>
            </a:r>
            <a:r>
              <a:rPr lang="fr-FR" sz="2400" i="1" dirty="0"/>
              <a:t>Suite…→</a:t>
            </a:r>
          </a:p>
        </p:txBody>
      </p:sp>
    </p:spTree>
    <p:extLst>
      <p:ext uri="{BB962C8B-B14F-4D97-AF65-F5344CB8AC3E}">
        <p14:creationId xmlns:p14="http://schemas.microsoft.com/office/powerpoint/2010/main" val="38797146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1BDE2-D04A-4206-8CDB-B4F7FEC95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87610"/>
          </a:xfrm>
        </p:spPr>
        <p:txBody>
          <a:bodyPr/>
          <a:lstStyle/>
          <a:p>
            <a:r>
              <a:rPr lang="fr-FR" dirty="0">
                <a:latin typeface="Calisto MT" panose="02040603050505030304" pitchFamily="18" charset="0"/>
              </a:rPr>
              <a:t>(suite)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ED1986-20F1-4835-89F0-94E020333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065746"/>
            <a:ext cx="8352928" cy="5427127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fr-FR" sz="2400" baseline="30000" dirty="0"/>
              <a:t>25</a:t>
            </a:r>
            <a:r>
              <a:rPr lang="fr-FR" sz="2400" dirty="0"/>
              <a:t> Alors Jésus leur dit: O hommes sans intelligence, et dont le cœur est lent à croire tout ce qu’ont dit les prophètes!</a:t>
            </a:r>
            <a:r>
              <a:rPr lang="fr-FR" sz="2400" baseline="30000" dirty="0"/>
              <a:t> 26</a:t>
            </a:r>
            <a:r>
              <a:rPr lang="fr-FR" sz="2400" dirty="0"/>
              <a:t> Ne fallait-il pas que le Christ souffre ces choses, et qu’il entre dans sa gloire?</a:t>
            </a:r>
            <a:r>
              <a:rPr lang="fr-FR" sz="2400" baseline="30000" dirty="0"/>
              <a:t> 27</a:t>
            </a:r>
            <a:r>
              <a:rPr lang="fr-FR" sz="2400" dirty="0"/>
              <a:t> Et, commençant par Moïse et par tous les prophètes, il leur expliqua dans toutes les Ecritures ce qui le concernait.</a:t>
            </a:r>
            <a:r>
              <a:rPr lang="fr-FR" sz="2400" baseline="30000" dirty="0"/>
              <a:t> 28</a:t>
            </a:r>
            <a:r>
              <a:rPr lang="fr-FR" sz="2400" dirty="0"/>
              <a:t> Lorsqu’ils furent près du village où ils allaient, il parut vouloir aller plus loin.</a:t>
            </a:r>
            <a:r>
              <a:rPr lang="fr-FR" sz="2400" baseline="30000" dirty="0"/>
              <a:t> 29</a:t>
            </a:r>
            <a:r>
              <a:rPr lang="fr-FR" sz="2400" dirty="0"/>
              <a:t> Mais ils le pressèrent, en disant: Reste avec nous, car le soir approche, le jour est sur son déclin. Et il entra, pour rester avec eux.</a:t>
            </a:r>
            <a:r>
              <a:rPr lang="fr-FR" sz="2400" baseline="30000" dirty="0"/>
              <a:t> 30</a:t>
            </a:r>
            <a:r>
              <a:rPr lang="fr-FR" sz="2400" dirty="0"/>
              <a:t> Pendant qu’il était à table avec eux, il prit le pain; et, après avoir rendu grâces, il le rompit, et le leur donna.</a:t>
            </a:r>
            <a:r>
              <a:rPr lang="fr-FR" sz="2400" baseline="30000" dirty="0"/>
              <a:t> 31</a:t>
            </a:r>
            <a:r>
              <a:rPr lang="fr-FR" sz="2400" dirty="0"/>
              <a:t> Alors leurs yeux s’ouvrirent, et ils le reconnurent; mais il disparut de devant eux.</a:t>
            </a:r>
            <a:r>
              <a:rPr lang="fr-FR" sz="2400" baseline="30000" dirty="0"/>
              <a:t> 32</a:t>
            </a:r>
            <a:r>
              <a:rPr lang="fr-FR" sz="2400" dirty="0"/>
              <a:t> Et ils se dirent l’un à l’autre: Notre cœur ne brûlait-il pas au-dedans de nous, lorsqu’il nous parlait en chemin et nous expliquait les Ecritures?</a:t>
            </a:r>
            <a:r>
              <a:rPr lang="fr-FR" sz="2400" baseline="30000" dirty="0"/>
              <a:t> 33</a:t>
            </a:r>
            <a:r>
              <a:rPr lang="fr-FR" sz="2400" dirty="0"/>
              <a:t> Se levant à l’heure même, ils retournèrent à Jérusalem, et ils trouvèrent les onze, et ceux qui étaient avec eux, assemblés</a:t>
            </a:r>
            <a:r>
              <a:rPr lang="fr-FR" sz="2400" baseline="30000" dirty="0"/>
              <a:t> 34</a:t>
            </a:r>
            <a:r>
              <a:rPr lang="fr-FR" sz="2400" dirty="0"/>
              <a:t> et disant: Le Seigneur est réellement ressuscité, et il est apparu à Simon.</a:t>
            </a:r>
            <a:r>
              <a:rPr lang="fr-FR" sz="2400" baseline="30000" dirty="0"/>
              <a:t> 35</a:t>
            </a:r>
            <a:r>
              <a:rPr lang="fr-FR" sz="2400" dirty="0"/>
              <a:t> Et ils racontèrent ce qui leur était arrivé en chemin, et comment ils l’avaient reconnu au moment où il rompit le pain. </a:t>
            </a:r>
          </a:p>
        </p:txBody>
      </p:sp>
    </p:spTree>
    <p:extLst>
      <p:ext uri="{BB962C8B-B14F-4D97-AF65-F5344CB8AC3E}">
        <p14:creationId xmlns:p14="http://schemas.microsoft.com/office/powerpoint/2010/main" val="13545817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1BDE2-D04A-4206-8CDB-B4F7FEC95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687610"/>
          </a:xfrm>
        </p:spPr>
        <p:txBody>
          <a:bodyPr/>
          <a:lstStyle/>
          <a:p>
            <a:r>
              <a:rPr lang="fr-FR" dirty="0">
                <a:latin typeface="Calisto MT" panose="02040603050505030304" pitchFamily="18" charset="0"/>
              </a:rPr>
              <a:t>La </a:t>
            </a:r>
            <a:r>
              <a:rPr lang="fr-FR" dirty="0">
                <a:highlight>
                  <a:srgbClr val="FF0000"/>
                </a:highlight>
                <a:latin typeface="Calisto MT" panose="02040603050505030304" pitchFamily="18" charset="0"/>
              </a:rPr>
              <a:t>désolation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ED1986-20F1-4835-89F0-94E020333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804242"/>
            <a:ext cx="8352928" cy="550507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fr-FR" sz="2400" baseline="30000" dirty="0"/>
              <a:t>13</a:t>
            </a:r>
            <a:r>
              <a:rPr lang="fr-FR" sz="2400" dirty="0"/>
              <a:t> Et voici, ce même jour, deux disciples allaient à un village nommé Emmaüs, éloigné de Jérusalem de soixante stades;</a:t>
            </a:r>
            <a:r>
              <a:rPr lang="fr-FR" sz="2400" baseline="30000" dirty="0"/>
              <a:t> 14</a:t>
            </a:r>
            <a:r>
              <a:rPr lang="fr-FR" sz="2400" dirty="0"/>
              <a:t> et ils s’entretenaient de tout ce qui s’était passé.</a:t>
            </a:r>
            <a:r>
              <a:rPr lang="fr-FR" sz="2400" baseline="30000" dirty="0"/>
              <a:t> 15</a:t>
            </a:r>
            <a:r>
              <a:rPr lang="fr-FR" sz="2400" dirty="0"/>
              <a:t> Pendant qu’ils parlaient et discutaient, Jésus s’approcha, et fit route avec eux.</a:t>
            </a:r>
            <a:r>
              <a:rPr lang="fr-FR" sz="2400" baseline="30000" dirty="0"/>
              <a:t> 16</a:t>
            </a:r>
            <a:r>
              <a:rPr lang="fr-FR" sz="2400" dirty="0"/>
              <a:t> Mais </a:t>
            </a:r>
            <a:r>
              <a:rPr lang="fr-FR" sz="2400" dirty="0">
                <a:highlight>
                  <a:srgbClr val="FF0000"/>
                </a:highlight>
              </a:rPr>
              <a:t>leurs yeux étaient empêchés de le reconnaître</a:t>
            </a:r>
            <a:r>
              <a:rPr lang="fr-FR" sz="2400" dirty="0"/>
              <a:t>.</a:t>
            </a:r>
            <a:r>
              <a:rPr lang="fr-FR" sz="2400" baseline="30000" dirty="0"/>
              <a:t> 17</a:t>
            </a:r>
            <a:r>
              <a:rPr lang="fr-FR" sz="2400" dirty="0"/>
              <a:t> Il leur dit: De quoi vous entretenez-vous en marchant? Et ils s’arrêtèrent, </a:t>
            </a:r>
            <a:r>
              <a:rPr lang="fr-FR" sz="2400" dirty="0">
                <a:highlight>
                  <a:srgbClr val="FF0000"/>
                </a:highlight>
              </a:rPr>
              <a:t>l’air attristé</a:t>
            </a:r>
            <a:r>
              <a:rPr lang="fr-FR" sz="2400" dirty="0"/>
              <a:t>.</a:t>
            </a:r>
            <a:r>
              <a:rPr lang="fr-FR" sz="2400" baseline="30000" dirty="0"/>
              <a:t> 18</a:t>
            </a:r>
            <a:r>
              <a:rPr lang="fr-FR" sz="2400" dirty="0"/>
              <a:t> L’un d’eux, nommé Cléopas, lui répondit: Es-tu le seul qui, séjournant à Jérusalem ne sache pas ce qui y est arrivé ces jours-ci? – Quoi? leur dit-il.</a:t>
            </a:r>
            <a:r>
              <a:rPr lang="fr-FR" sz="2400" baseline="30000" dirty="0"/>
              <a:t> 19</a:t>
            </a:r>
            <a:r>
              <a:rPr lang="fr-FR" sz="2400" dirty="0"/>
              <a:t> Et ils lui répondirent: Ce qui est arrivé au sujet de Jésus de Nazareth, qui était un prophète puissant en œuvres et en paroles devant Dieu et devant tout le peuple,</a:t>
            </a:r>
            <a:r>
              <a:rPr lang="fr-FR" sz="2400" baseline="30000" dirty="0"/>
              <a:t> 20</a:t>
            </a:r>
            <a:r>
              <a:rPr lang="fr-FR" sz="2400" dirty="0"/>
              <a:t> et comment les principaux sacrificateurs et nos magistrats l’ont livré pour le faire condamner à mort et l’ont crucifié.</a:t>
            </a:r>
            <a:r>
              <a:rPr lang="fr-FR" sz="2400" baseline="30000" dirty="0"/>
              <a:t> 21</a:t>
            </a:r>
            <a:r>
              <a:rPr lang="fr-FR" sz="2400" dirty="0"/>
              <a:t> Nous espérions que ce serait lui qui délivrerait Israël; mais avec tout cela, voici le troisième jour que ces choses se sont passées.</a:t>
            </a:r>
            <a:r>
              <a:rPr lang="fr-FR" sz="2400" baseline="30000" dirty="0"/>
              <a:t> 22</a:t>
            </a:r>
            <a:r>
              <a:rPr lang="fr-FR" sz="2400" dirty="0"/>
              <a:t> Il est vrai que quelques femmes d’entre nous nous ont fort étonnés; s’étant rendues de grand matin au sépulcre</a:t>
            </a:r>
            <a:r>
              <a:rPr lang="fr-FR" sz="2400" baseline="30000" dirty="0"/>
              <a:t> 23</a:t>
            </a:r>
            <a:r>
              <a:rPr lang="fr-FR" sz="2400" dirty="0"/>
              <a:t> et n’ayant pas trouvé son corps, elles sont venues dire que des anges leur sont apparus et ont annoncé qu’il est vivant.</a:t>
            </a:r>
            <a:r>
              <a:rPr lang="fr-FR" sz="2400" baseline="30000" dirty="0"/>
              <a:t> 24</a:t>
            </a:r>
            <a:r>
              <a:rPr lang="fr-FR" sz="2400" dirty="0"/>
              <a:t> Quelques-uns de ceux qui étaient avec nous sont allés au sépulcre, et ils ont trouvé les choses comme les femmes l’avaient dit; mais lui, ils ne l’ont point vu.   </a:t>
            </a:r>
            <a:r>
              <a:rPr lang="fr-FR" sz="2400" i="1" dirty="0"/>
              <a:t>Suite…→</a:t>
            </a:r>
          </a:p>
        </p:txBody>
      </p:sp>
    </p:spTree>
    <p:extLst>
      <p:ext uri="{BB962C8B-B14F-4D97-AF65-F5344CB8AC3E}">
        <p14:creationId xmlns:p14="http://schemas.microsoft.com/office/powerpoint/2010/main" val="28520653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1BDE2-D04A-4206-8CDB-B4F7FEC95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87610"/>
          </a:xfrm>
        </p:spPr>
        <p:txBody>
          <a:bodyPr/>
          <a:lstStyle/>
          <a:p>
            <a:r>
              <a:rPr lang="fr-FR" dirty="0">
                <a:latin typeface="Calisto MT" panose="02040603050505030304" pitchFamily="18" charset="0"/>
              </a:rPr>
              <a:t>La </a:t>
            </a:r>
            <a:r>
              <a:rPr lang="fr-FR" dirty="0">
                <a:highlight>
                  <a:srgbClr val="00FF00"/>
                </a:highlight>
                <a:latin typeface="Calisto MT" panose="02040603050505030304" pitchFamily="18" charset="0"/>
              </a:rPr>
              <a:t>consolation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ED1986-20F1-4835-89F0-94E020333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065746"/>
            <a:ext cx="8352928" cy="5427127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fr-FR" sz="2400" baseline="30000" dirty="0"/>
              <a:t>25</a:t>
            </a:r>
            <a:r>
              <a:rPr lang="fr-FR" sz="2400" dirty="0"/>
              <a:t> Alors Jésus leur dit: O hommes sans intelligence, et dont le cœur est lent à croire tout ce qu’ont dit les prophètes!</a:t>
            </a:r>
            <a:r>
              <a:rPr lang="fr-FR" sz="2400" baseline="30000" dirty="0"/>
              <a:t> 26</a:t>
            </a:r>
            <a:r>
              <a:rPr lang="fr-FR" sz="2400" dirty="0"/>
              <a:t> Ne fallait-il pas que le Christ souffre ces choses, et qu’il entre dans sa gloire?</a:t>
            </a:r>
            <a:r>
              <a:rPr lang="fr-FR" sz="2400" baseline="30000" dirty="0"/>
              <a:t> 27</a:t>
            </a:r>
            <a:r>
              <a:rPr lang="fr-FR" sz="2400" dirty="0"/>
              <a:t> Et, commençant par Moïse et par tous les prophètes, il leur expliqua dans toutes les Ecritures ce qui le concernait.</a:t>
            </a:r>
            <a:r>
              <a:rPr lang="fr-FR" sz="2400" baseline="30000" dirty="0"/>
              <a:t> 28</a:t>
            </a:r>
            <a:r>
              <a:rPr lang="fr-FR" sz="2400" dirty="0"/>
              <a:t> Lorsqu’ils furent près du village où ils allaient, il parut vouloir aller plus loin.</a:t>
            </a:r>
            <a:r>
              <a:rPr lang="fr-FR" sz="2400" baseline="30000" dirty="0"/>
              <a:t> 29</a:t>
            </a:r>
            <a:r>
              <a:rPr lang="fr-FR" sz="2400" dirty="0"/>
              <a:t> Mais ils le pressèrent, en disant: Reste avec nous, car le soir approche, le jour est sur son déclin. Et il entra, pour rester avec eux.</a:t>
            </a:r>
            <a:r>
              <a:rPr lang="fr-FR" sz="2400" baseline="30000" dirty="0"/>
              <a:t> 30</a:t>
            </a:r>
            <a:r>
              <a:rPr lang="fr-FR" sz="2400" dirty="0"/>
              <a:t> Pendant qu’il était à table avec eux, il prit le pain; et, après avoir rendu grâces, il le rompit, et le leur donna.</a:t>
            </a:r>
            <a:r>
              <a:rPr lang="fr-FR" sz="2400" baseline="30000" dirty="0"/>
              <a:t> 31</a:t>
            </a:r>
            <a:r>
              <a:rPr lang="fr-FR" sz="2400" dirty="0"/>
              <a:t> Alors </a:t>
            </a:r>
            <a:r>
              <a:rPr lang="fr-FR" sz="2400" dirty="0">
                <a:highlight>
                  <a:srgbClr val="00FF00"/>
                </a:highlight>
              </a:rPr>
              <a:t>leurs yeux s’ouvrirent, et ils le reconnurent</a:t>
            </a:r>
            <a:r>
              <a:rPr lang="fr-FR" sz="2400" dirty="0"/>
              <a:t>; mais il disparut de devant eux.</a:t>
            </a:r>
            <a:r>
              <a:rPr lang="fr-FR" sz="2400" baseline="30000" dirty="0"/>
              <a:t> 32</a:t>
            </a:r>
            <a:r>
              <a:rPr lang="fr-FR" sz="2400" dirty="0"/>
              <a:t> Et ils se dirent l’un à l’autre</a:t>
            </a:r>
            <a:r>
              <a:rPr lang="fr-FR" sz="2400" dirty="0">
                <a:highlight>
                  <a:srgbClr val="00FF00"/>
                </a:highlight>
              </a:rPr>
              <a:t>: Notre cœur ne brûlait-il pas au-dedans de nous, lorsqu’il nous parlait en chemin et nous expliquait les Ecritures?</a:t>
            </a:r>
            <a:r>
              <a:rPr lang="fr-FR" sz="2400" baseline="30000" dirty="0">
                <a:highlight>
                  <a:srgbClr val="00FF00"/>
                </a:highlight>
              </a:rPr>
              <a:t> </a:t>
            </a:r>
            <a:r>
              <a:rPr lang="fr-FR" sz="2400" baseline="30000" dirty="0"/>
              <a:t>33</a:t>
            </a:r>
            <a:r>
              <a:rPr lang="fr-FR" sz="2400" dirty="0"/>
              <a:t> Se levant à l’heure même, ils </a:t>
            </a:r>
            <a:r>
              <a:rPr lang="fr-FR" sz="2400" dirty="0">
                <a:highlight>
                  <a:srgbClr val="00FF00"/>
                </a:highlight>
              </a:rPr>
              <a:t>retournèrent à Jérusalem</a:t>
            </a:r>
            <a:r>
              <a:rPr lang="fr-FR" sz="2400" dirty="0"/>
              <a:t>, et ils trouvèrent les onze, et ceux qui étaient avec eux, assemblés</a:t>
            </a:r>
            <a:r>
              <a:rPr lang="fr-FR" sz="2400" baseline="30000" dirty="0"/>
              <a:t> 34</a:t>
            </a:r>
            <a:r>
              <a:rPr lang="fr-FR" sz="2400" dirty="0"/>
              <a:t> et disant: Le Seigneur est réellement ressuscité, et il est apparu à Simon.</a:t>
            </a:r>
            <a:r>
              <a:rPr lang="fr-FR" sz="2400" baseline="30000" dirty="0"/>
              <a:t> 35</a:t>
            </a:r>
            <a:r>
              <a:rPr lang="fr-FR" sz="2400" dirty="0"/>
              <a:t> Et </a:t>
            </a:r>
            <a:r>
              <a:rPr lang="fr-FR" sz="2400" dirty="0">
                <a:highlight>
                  <a:srgbClr val="00FF00"/>
                </a:highlight>
              </a:rPr>
              <a:t>ils racontèrent ce qui leur était arrivé</a:t>
            </a:r>
            <a:r>
              <a:rPr lang="fr-FR" sz="2400" dirty="0"/>
              <a:t> en chemin, et comment </a:t>
            </a:r>
            <a:r>
              <a:rPr lang="fr-FR" sz="2400" dirty="0">
                <a:highlight>
                  <a:srgbClr val="00FF00"/>
                </a:highlight>
              </a:rPr>
              <a:t>ils l’avaient reconnu</a:t>
            </a:r>
            <a:r>
              <a:rPr lang="fr-FR" sz="2400" dirty="0"/>
              <a:t> au moment où il rompit le pain. </a:t>
            </a:r>
          </a:p>
        </p:txBody>
      </p:sp>
    </p:spTree>
    <p:extLst>
      <p:ext uri="{BB962C8B-B14F-4D97-AF65-F5344CB8AC3E}">
        <p14:creationId xmlns:p14="http://schemas.microsoft.com/office/powerpoint/2010/main" val="7765313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056940-0002-403F-A75E-AA89BD4F2C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667" b="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6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4882442" y="2714171"/>
            <a:ext cx="4261558" cy="4150119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68580" tIns="34290" rIns="68580" bIns="34290" rtlCol="0" anchor="t">
            <a:normAutofit/>
          </a:bodyPr>
          <a:lstStyle/>
          <a:p>
            <a:pPr algn="ctr">
              <a:spcAft>
                <a:spcPts val="750"/>
              </a:spcAft>
              <a:buClr>
                <a:schemeClr val="tx1"/>
              </a:buClr>
              <a:buSzPct val="100000"/>
            </a:pPr>
            <a:endParaRPr lang="en-US" sz="1200" cap="all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7234318-6EF4-477C-A583-A878C2762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6708" y="3734093"/>
            <a:ext cx="3709553" cy="137554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3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II.</a:t>
            </a:r>
            <a:br>
              <a:rPr lang="en-US" sz="3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Structure de la prière d’alliance</a:t>
            </a:r>
          </a:p>
        </p:txBody>
      </p:sp>
      <p:cxnSp>
        <p:nvCxnSpPr>
          <p:cNvPr id="30" name="Straight Connector 27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10703" y="5154215"/>
            <a:ext cx="701565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60473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A3CC463-F933-4AC4-86E1-5AC14B0C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25D2DB-A12A-44DB-B00E-F4D622329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998" y="480060"/>
            <a:ext cx="3135249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0093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C2C27AD-69C7-415C-B520-461C8086A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11" y="1367471"/>
            <a:ext cx="2891209" cy="102764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E7E7877-F64E-4EEA-B778-138031EFF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998" y="3603670"/>
            <a:ext cx="3135249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0093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 7" descr="Une image contenant jaune&#10;&#10;Description générée automatiquement">
            <a:extLst>
              <a:ext uri="{FF2B5EF4-FFF2-40B4-BE49-F238E27FC236}">
                <a16:creationId xmlns:a16="http://schemas.microsoft.com/office/drawing/2014/main" id="{9DFD4966-89F1-4E4E-8EDE-463084353D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11" y="4496846"/>
            <a:ext cx="2891209" cy="974326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DD6C4F3-70FD-4F13-919C-702EE4886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35447" y="487090"/>
            <a:ext cx="5056386" cy="5897880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23F4C1-5553-4C58-AC13-4F3AED8546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573" y="1569564"/>
            <a:ext cx="4807563" cy="373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0911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277680-7890-4933-8E25-38161297F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492896"/>
            <a:ext cx="6858000" cy="13557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7200" kern="1200" dirty="0" err="1">
                <a:solidFill>
                  <a:schemeClr val="tx1"/>
                </a:solidFill>
                <a:latin typeface="Tempus Sans ITC" panose="04020404030007020202" pitchFamily="82" charset="0"/>
              </a:rPr>
              <a:t>Relève</a:t>
            </a:r>
            <a:r>
              <a:rPr lang="en-US" sz="7200" kern="1200" dirty="0">
                <a:solidFill>
                  <a:schemeClr val="tx1"/>
                </a:solidFill>
                <a:latin typeface="Tempus Sans ITC" panose="04020404030007020202" pitchFamily="82" charset="0"/>
              </a:rPr>
              <a:t> le </a:t>
            </a:r>
            <a:r>
              <a:rPr lang="en-US" sz="7200" kern="1200" dirty="0" err="1">
                <a:solidFill>
                  <a:schemeClr val="tx1"/>
                </a:solidFill>
                <a:latin typeface="Tempus Sans ITC" panose="04020404030007020202" pitchFamily="82" charset="0"/>
              </a:rPr>
              <a:t>défi</a:t>
            </a:r>
            <a:r>
              <a:rPr lang="en-US" sz="7200" kern="1200" dirty="0">
                <a:solidFill>
                  <a:schemeClr val="tx1"/>
                </a:solidFill>
                <a:latin typeface="Tempus Sans ITC" panose="04020404030007020202" pitchFamily="82" charset="0"/>
              </a:rPr>
              <a:t>!</a:t>
            </a:r>
          </a:p>
        </p:txBody>
      </p:sp>
      <p:sp>
        <p:nvSpPr>
          <p:cNvPr id="12" name="Freeform 31">
            <a:extLst>
              <a:ext uri="{FF2B5EF4-FFF2-40B4-BE49-F238E27FC236}">
                <a16:creationId xmlns:a16="http://schemas.microsoft.com/office/drawing/2014/main" id="{A2AEA782-0EA4-42E9-871D-7401D6A097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356355" cy="2130951"/>
          </a:xfrm>
          <a:custGeom>
            <a:avLst/>
            <a:gdLst>
              <a:gd name="connsiteX0" fmla="*/ 0 w 4475140"/>
              <a:gd name="connsiteY0" fmla="*/ 0 h 2130951"/>
              <a:gd name="connsiteX1" fmla="*/ 1074821 w 4475140"/>
              <a:gd name="connsiteY1" fmla="*/ 0 h 2130951"/>
              <a:gd name="connsiteX2" fmla="*/ 1074821 w 4475140"/>
              <a:gd name="connsiteY2" fmla="*/ 478 h 2130951"/>
              <a:gd name="connsiteX3" fmla="*/ 4475140 w 4475140"/>
              <a:gd name="connsiteY3" fmla="*/ 478 h 2130951"/>
              <a:gd name="connsiteX4" fmla="*/ 3488452 w 4475140"/>
              <a:gd name="connsiteY4" fmla="*/ 2130951 h 2130951"/>
              <a:gd name="connsiteX5" fmla="*/ 0 w 4475140"/>
              <a:gd name="connsiteY5" fmla="*/ 2130951 h 2130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75140" h="2130951">
                <a:moveTo>
                  <a:pt x="0" y="0"/>
                </a:moveTo>
                <a:lnTo>
                  <a:pt x="1074821" y="0"/>
                </a:lnTo>
                <a:lnTo>
                  <a:pt x="1074821" y="478"/>
                </a:lnTo>
                <a:lnTo>
                  <a:pt x="4475140" y="478"/>
                </a:lnTo>
                <a:lnTo>
                  <a:pt x="3488452" y="2130951"/>
                </a:lnTo>
                <a:lnTo>
                  <a:pt x="0" y="2130951"/>
                </a:lnTo>
                <a:close/>
              </a:path>
            </a:pathLst>
          </a:custGeom>
          <a:solidFill>
            <a:srgbClr val="706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7" name="Image 6" descr="Une image contenant montagne, ciel, extérieur, roche&#10;&#10;Description générée automatiquement">
            <a:extLst>
              <a:ext uri="{FF2B5EF4-FFF2-40B4-BE49-F238E27FC236}">
                <a16:creationId xmlns:a16="http://schemas.microsoft.com/office/drawing/2014/main" id="{E238BD06-B702-4762-B448-8AAD52FAEC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11" r="3" b="37074"/>
          <a:stretch/>
        </p:blipFill>
        <p:spPr>
          <a:xfrm>
            <a:off x="2736988" y="10"/>
            <a:ext cx="6407012" cy="2130463"/>
          </a:xfrm>
          <a:custGeom>
            <a:avLst/>
            <a:gdLst>
              <a:gd name="connsiteX0" fmla="*/ 986689 w 8542682"/>
              <a:gd name="connsiteY0" fmla="*/ 0 h 2130473"/>
              <a:gd name="connsiteX1" fmla="*/ 8542682 w 8542682"/>
              <a:gd name="connsiteY1" fmla="*/ 0 h 2130473"/>
              <a:gd name="connsiteX2" fmla="*/ 8542682 w 8542682"/>
              <a:gd name="connsiteY2" fmla="*/ 2130473 h 2130473"/>
              <a:gd name="connsiteX3" fmla="*/ 0 w 8542682"/>
              <a:gd name="connsiteY3" fmla="*/ 2130473 h 213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42682" h="2130473">
                <a:moveTo>
                  <a:pt x="986689" y="0"/>
                </a:moveTo>
                <a:lnTo>
                  <a:pt x="8542682" y="0"/>
                </a:lnTo>
                <a:lnTo>
                  <a:pt x="8542682" y="2130473"/>
                </a:lnTo>
                <a:lnTo>
                  <a:pt x="0" y="2130473"/>
                </a:lnTo>
                <a:close/>
              </a:path>
            </a:pathLst>
          </a:custGeom>
        </p:spPr>
      </p:pic>
      <p:sp>
        <p:nvSpPr>
          <p:cNvPr id="14" name="Freeform 34">
            <a:extLst>
              <a:ext uri="{FF2B5EF4-FFF2-40B4-BE49-F238E27FC236}">
                <a16:creationId xmlns:a16="http://schemas.microsoft.com/office/drawing/2014/main" id="{B0992639-1CDA-4FE6-BB95-E132214907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5787645" y="4682362"/>
            <a:ext cx="3356355" cy="2174680"/>
          </a:xfrm>
          <a:custGeom>
            <a:avLst/>
            <a:gdLst>
              <a:gd name="connsiteX0" fmla="*/ 3468199 w 4475140"/>
              <a:gd name="connsiteY0" fmla="*/ 2174680 h 2174680"/>
              <a:gd name="connsiteX1" fmla="*/ 0 w 4475140"/>
              <a:gd name="connsiteY1" fmla="*/ 2174680 h 2174680"/>
              <a:gd name="connsiteX2" fmla="*/ 0 w 4475140"/>
              <a:gd name="connsiteY2" fmla="*/ 0 h 2174680"/>
              <a:gd name="connsiteX3" fmla="*/ 1074821 w 4475140"/>
              <a:gd name="connsiteY3" fmla="*/ 0 h 2174680"/>
              <a:gd name="connsiteX4" fmla="*/ 1074821 w 4475140"/>
              <a:gd name="connsiteY4" fmla="*/ 478 h 2174680"/>
              <a:gd name="connsiteX5" fmla="*/ 4475140 w 4475140"/>
              <a:gd name="connsiteY5" fmla="*/ 478 h 217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75140" h="2174680">
                <a:moveTo>
                  <a:pt x="3468199" y="2174680"/>
                </a:moveTo>
                <a:lnTo>
                  <a:pt x="0" y="2174680"/>
                </a:lnTo>
                <a:lnTo>
                  <a:pt x="0" y="0"/>
                </a:lnTo>
                <a:lnTo>
                  <a:pt x="1074821" y="0"/>
                </a:lnTo>
                <a:lnTo>
                  <a:pt x="1074821" y="478"/>
                </a:lnTo>
                <a:lnTo>
                  <a:pt x="4475140" y="478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 4" descr="Une image contenant clipart, objet&#10;&#10;Description générée automatiquement">
            <a:extLst>
              <a:ext uri="{FF2B5EF4-FFF2-40B4-BE49-F238E27FC236}">
                <a16:creationId xmlns:a16="http://schemas.microsoft.com/office/drawing/2014/main" id="{6CD3EA1C-A0B5-4389-BA9D-B5CDF99CE4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69" r="-2" b="16702"/>
          <a:stretch/>
        </p:blipFill>
        <p:spPr>
          <a:xfrm>
            <a:off x="20" y="4682840"/>
            <a:ext cx="6422512" cy="2175160"/>
          </a:xfrm>
          <a:custGeom>
            <a:avLst/>
            <a:gdLst>
              <a:gd name="connsiteX0" fmla="*/ 0 w 8563376"/>
              <a:gd name="connsiteY0" fmla="*/ 0 h 2175160"/>
              <a:gd name="connsiteX1" fmla="*/ 8563376 w 8563376"/>
              <a:gd name="connsiteY1" fmla="*/ 0 h 2175160"/>
              <a:gd name="connsiteX2" fmla="*/ 7555992 w 8563376"/>
              <a:gd name="connsiteY2" fmla="*/ 2175160 h 2175160"/>
              <a:gd name="connsiteX3" fmla="*/ 0 w 8563376"/>
              <a:gd name="connsiteY3" fmla="*/ 2175160 h 217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63376" h="2175160">
                <a:moveTo>
                  <a:pt x="0" y="0"/>
                </a:moveTo>
                <a:lnTo>
                  <a:pt x="8563376" y="0"/>
                </a:lnTo>
                <a:lnTo>
                  <a:pt x="7555992" y="2175160"/>
                </a:lnTo>
                <a:lnTo>
                  <a:pt x="0" y="217516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54010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personne, assis, femme, intérieur&#10;&#10;Description générée automatiquement">
            <a:extLst>
              <a:ext uri="{FF2B5EF4-FFF2-40B4-BE49-F238E27FC236}">
                <a16:creationId xmlns:a16="http://schemas.microsoft.com/office/drawing/2014/main" id="{F3B687E2-5330-4A42-A4D7-37F80FB7BA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9" r="7400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30DFF34-4C17-4190-9EA5-D588A147C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>
            <a:normAutofit/>
          </a:bodyPr>
          <a:lstStyle/>
          <a:p>
            <a:pPr algn="ctr"/>
            <a:r>
              <a:rPr lang="fr-FR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Groupes de discussion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874538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1546</Words>
  <Application>Microsoft Office PowerPoint</Application>
  <PresentationFormat>Affichage à l'écran (4:3)</PresentationFormat>
  <Paragraphs>84</Paragraphs>
  <Slides>32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8" baseType="lpstr">
      <vt:lpstr>Arial</vt:lpstr>
      <vt:lpstr>Calibri</vt:lpstr>
      <vt:lpstr>Calibri Light</vt:lpstr>
      <vt:lpstr>Calisto MT</vt:lpstr>
      <vt:lpstr>Tempus Sans ITC</vt:lpstr>
      <vt:lpstr>Thème Office</vt:lpstr>
      <vt:lpstr>Parcours Dialogue avec Jésus</vt:lpstr>
      <vt:lpstr>J’ai décidé de suivre</vt:lpstr>
      <vt:lpstr>Il est au commencement</vt:lpstr>
      <vt:lpstr>Il est au commencement</vt:lpstr>
      <vt:lpstr>« Afin que le Dieu de notre Seigneur Jésus-Christ, le Père glorieux, vous donne un esprit de sagesse et de révélation qui vous le fasse connaître. »  Ephésiens 1,17</vt:lpstr>
      <vt:lpstr>La relecture du soir</vt:lpstr>
      <vt:lpstr>La clé</vt:lpstr>
      <vt:lpstr>I. Relire pour trouver Dieu. Le discernement des esprits.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Détour biblique: les pèlerins d’Emmaüs</vt:lpstr>
      <vt:lpstr>(suite)</vt:lpstr>
      <vt:lpstr>La désolation</vt:lpstr>
      <vt:lpstr>La consolation</vt:lpstr>
      <vt:lpstr>II. Structure de la prière d’alliance</vt:lpstr>
      <vt:lpstr>Présentation PowerPoint</vt:lpstr>
      <vt:lpstr>Relève le défi!</vt:lpstr>
      <vt:lpstr>Groupes de 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L’Ecole de prière</dc:title>
  <dc:creator>Thibaut Girard</dc:creator>
  <cp:lastModifiedBy>Thibaut Girard</cp:lastModifiedBy>
  <cp:revision>5</cp:revision>
  <dcterms:created xsi:type="dcterms:W3CDTF">2020-02-25T12:22:03Z</dcterms:created>
  <dcterms:modified xsi:type="dcterms:W3CDTF">2026-05-18T10:18:58Z</dcterms:modified>
</cp:coreProperties>
</file>