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60" r:id="rId2"/>
    <p:sldId id="257" r:id="rId3"/>
    <p:sldId id="274" r:id="rId4"/>
    <p:sldId id="261" r:id="rId5"/>
    <p:sldId id="275" r:id="rId6"/>
    <p:sldId id="259" r:id="rId7"/>
    <p:sldId id="258" r:id="rId8"/>
    <p:sldId id="262" r:id="rId9"/>
    <p:sldId id="269" r:id="rId10"/>
    <p:sldId id="270" r:id="rId11"/>
    <p:sldId id="271" r:id="rId12"/>
    <p:sldId id="272" r:id="rId13"/>
    <p:sldId id="267" r:id="rId14"/>
    <p:sldId id="268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1869" autoAdjust="0"/>
  </p:normalViewPr>
  <p:slideViewPr>
    <p:cSldViewPr>
      <p:cViewPr varScale="1">
        <p:scale>
          <a:sx n="65" d="100"/>
          <a:sy n="65" d="100"/>
        </p:scale>
        <p:origin x="14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97FDC-C908-4A06-AFEF-C61543D829EB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2CD22-EBDC-4A43-A93D-4BBC9D7E30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762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72CD22-EBDC-4A43-A93D-4BBC9D7E3017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6792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CD1E16-2C1D-49E0-A8C6-9629BF64D8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53466A-F57D-4D5B-A05F-7683AE548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1765F2-BF2E-4A4D-8255-8A3BFA750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690A31-5942-467F-9E37-22678635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D6F837-B8B1-4DDF-8E9D-9ED458F6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895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AA4D6-E02E-42A8-9B51-C33D1890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7C3EA1-613A-4CBC-94FF-38F789DBD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8E12E7-7D2B-45F0-B7F2-175E24C7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DD92D5-B02D-4F6D-88F0-8D0BC64AE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239F52-A5CD-4357-AEEE-EF9FCCCDC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86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6E475-C7F1-41E7-B596-DC80E042B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62D0BB-AA91-497A-B72C-63820B01A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0B474E-E01C-4237-923F-E106882A8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2DE55B-6732-49BD-99F1-6E8A2F0B2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7BCE98-335D-4BD2-AAF3-677CE5BA5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61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136279-F2E3-41E9-BBCC-EEA8A4A2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389D34-7C5F-4EF2-86A3-C33FF07AB4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FA4CEB-B3EE-4F4F-A922-F74A1C600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548220B-C504-4790-AB74-9BB9F731B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4EAE82-FCF6-4435-B358-2516AB2E1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5965B2-9806-43F6-B997-7DA6EB1F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2824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28EDCF-FA01-42E7-83B1-1FEED29A7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60E82A-0600-4EC1-953A-27A737673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1F77D2-DC27-41D9-9CE1-4BCEEC9A8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FC3FC10-9D50-4571-AC16-F52FFDFBC5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4B120E8-E8C3-4E49-81F3-593C99B95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238D8F0-1EE7-4375-B63F-0EEBF9A39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4C52FD5-E164-4AAB-9607-81590AA4D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80AD6B9-1830-48DF-8959-7873B0093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917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9D4F1-AE85-4874-8D18-8144D53F9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EB67C5-C7E5-46C1-A534-6E85A8D1C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1F9C631-489A-449D-AACD-495D409BC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A7FD4A9-DB8A-4C61-993F-B37B47C5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2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CDA6F26-AD65-4982-BC6B-68038B5B7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9E6DB10-9343-4A10-B456-6A58158E9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4043DB-42B0-4263-8EAC-1DF4F65D2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442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05CAA1-FBEB-46A3-BB1C-1F998E26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F78EB7-579E-49B1-944E-FAAE97B40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182F2E-E85F-4520-9369-43E8444CC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E4BFF7-97B5-4164-BBA0-E3C9A3BD4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E3C5E9-AF5B-46E1-9E05-28500CE6E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7B5647-852A-41AA-85DF-850F4C40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49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8C8CB3-6C02-4153-A746-1927012FA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0FA9F2-4DF7-44E0-81D8-05480B74BC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5F3428-1A62-4D74-A8ED-E267E4E19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B6D58B-1047-4FAE-A938-436E65342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6EBBB5-9EF6-4B21-A425-4AB63B800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41F7E4-2699-4BC5-A5CB-4C33DA51B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025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6EAA6E-3FB7-4107-A2A5-94E4A31D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6DE45CC-6BEC-4AEB-AABD-3F20C6494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E3E0D5-8AA1-4C08-9DC7-665032C40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B5DA94-98C2-458C-A257-91EA68884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C8DEBF-0425-4BE4-9A2A-8060C83E8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3328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26BADB5-ACC0-4FBE-9076-75D76C2255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FEC8DB9-5B17-4E70-8119-5098761DF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841647-CD8E-4A72-938B-C200BD86B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D4F-A32D-4A12-BE70-369B60FF6E12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032936-8B2E-4C80-82F5-79B7C3D73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823068-9E8F-45EB-B3F7-5AAF1BB11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425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B4BFB41-9CBB-445A-B8D3-23722363A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ECD854-9282-4DC4-A743-8E6489D9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287FC9-2980-4B7F-BB63-CD94DEDD05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54D4F-A32D-4A12-BE70-369B60FF6E12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EC52B0-1143-49DB-A6D3-FA29FAF6D9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70BCAD0-251E-4167-8CB4-577527AD6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41153-36A2-49ED-885A-695AACEBF82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313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assis, personne, intérieur, table&#10;&#10;Description générée automatiquement">
            <a:extLst>
              <a:ext uri="{FF2B5EF4-FFF2-40B4-BE49-F238E27FC236}">
                <a16:creationId xmlns:a16="http://schemas.microsoft.com/office/drawing/2014/main" id="{FCFAA96C-CA1D-4F67-A560-2232B1525F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" r="8065" b="-1"/>
          <a:stretch/>
        </p:blipFill>
        <p:spPr>
          <a:xfrm>
            <a:off x="-1" y="10"/>
            <a:ext cx="914400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-1" y="2463131"/>
            <a:ext cx="4512879" cy="439486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5D8ADE-926D-4199-98CE-4215E5C6F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88" y="3158704"/>
            <a:ext cx="3306817" cy="100706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/>
              <a:t>Parcours Dialogue avec Jésus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95115" y="4226880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906887-5AD9-4FDE-94BB-C34BB6E8B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21" y="4277679"/>
            <a:ext cx="3444766" cy="196487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2000" i="1" dirty="0"/>
              <a:t>Seigneur, enseigne-nous à prier!</a:t>
            </a:r>
          </a:p>
          <a:p>
            <a:pPr marL="0" indent="0" algn="r">
              <a:buNone/>
            </a:pPr>
            <a:r>
              <a:rPr lang="fr-FR" sz="2000" dirty="0"/>
              <a:t>Luc 11,1</a:t>
            </a:r>
          </a:p>
          <a:p>
            <a:endParaRPr lang="fr-FR" sz="2800" dirty="0"/>
          </a:p>
        </p:txBody>
      </p:sp>
      <p:pic>
        <p:nvPicPr>
          <p:cNvPr id="6" name="Image 5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49163393-76C0-140B-DD30-686E79F24D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5" y="5702637"/>
            <a:ext cx="926254" cy="92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64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 4" descr="Une image contenant horloge, objet, montre, intérieur&#10;&#10;Description générée automatiquement">
            <a:extLst>
              <a:ext uri="{FF2B5EF4-FFF2-40B4-BE49-F238E27FC236}">
                <a16:creationId xmlns:a16="http://schemas.microsoft.com/office/drawing/2014/main" id="{3AE1C989-1511-4F74-845C-1BE444473F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A364829-5781-4A17-82A3-6BC489D5F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862"/>
            <a:ext cx="2484873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3500" dirty="0">
                <a:solidFill>
                  <a:srgbClr val="FFFFFF"/>
                </a:solidFill>
              </a:rPr>
              <a:t>Soirée type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C3D1108C-CE36-4102-A13A-D0AA2FCA2997}"/>
              </a:ext>
            </a:extLst>
          </p:cNvPr>
          <p:cNvSpPr txBox="1"/>
          <p:nvPr/>
        </p:nvSpPr>
        <p:spPr>
          <a:xfrm>
            <a:off x="3742153" y="1065862"/>
            <a:ext cx="5277446" cy="4726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FF"/>
                </a:solidFill>
              </a:rPr>
              <a:t>20h15: accueil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FF"/>
                </a:solidFill>
              </a:rPr>
              <a:t>20h30: débriefing du défi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FF"/>
                </a:solidFill>
              </a:rPr>
              <a:t>20h45: exposé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FF"/>
                </a:solidFill>
              </a:rPr>
              <a:t>21h15: partage en petits groupes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FF"/>
                </a:solidFill>
              </a:rPr>
              <a:t>21h45: prière d’alliance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FF"/>
                </a:solidFill>
              </a:rPr>
              <a:t>22h: fin et rangement. </a:t>
            </a:r>
          </a:p>
        </p:txBody>
      </p:sp>
    </p:spTree>
    <p:extLst>
      <p:ext uri="{BB962C8B-B14F-4D97-AF65-F5344CB8AC3E}">
        <p14:creationId xmlns:p14="http://schemas.microsoft.com/office/powerpoint/2010/main" val="26513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ableau noir, texte, arbre&#10;&#10;Description générée automatiquement">
            <a:extLst>
              <a:ext uri="{FF2B5EF4-FFF2-40B4-BE49-F238E27FC236}">
                <a16:creationId xmlns:a16="http://schemas.microsoft.com/office/drawing/2014/main" id="{5EF51C32-A94A-40B0-B151-67CF110B1A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28" r="6807" b="1"/>
          <a:stretch/>
        </p:blipFill>
        <p:spPr>
          <a:xfrm>
            <a:off x="3614166" y="-479"/>
            <a:ext cx="5529834" cy="4252439"/>
          </a:xfrm>
          <a:prstGeom prst="rect">
            <a:avLst/>
          </a:prstGeom>
        </p:spPr>
      </p:pic>
      <p:pic>
        <p:nvPicPr>
          <p:cNvPr id="4" name="Image 3" descr="Une image contenant extérieur, personne, fille, petit&#10;&#10;Description générée automatiquement">
            <a:extLst>
              <a:ext uri="{FF2B5EF4-FFF2-40B4-BE49-F238E27FC236}">
                <a16:creationId xmlns:a16="http://schemas.microsoft.com/office/drawing/2014/main" id="{564F0E3F-E2C1-4786-9001-5EE9343A97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8" b="-9"/>
          <a:stretch/>
        </p:blipFill>
        <p:spPr>
          <a:xfrm>
            <a:off x="5128591" y="4251960"/>
            <a:ext cx="4015409" cy="2606039"/>
          </a:xfrm>
          <a:prstGeom prst="rect">
            <a:avLst/>
          </a:prstGeom>
        </p:spPr>
      </p:pic>
      <p:sp>
        <p:nvSpPr>
          <p:cNvPr id="15" name="Freeform 3">
            <a:extLst>
              <a:ext uri="{FF2B5EF4-FFF2-40B4-BE49-F238E27FC236}">
                <a16:creationId xmlns:a16="http://schemas.microsoft.com/office/drawing/2014/main" id="{66BCEC1B-9617-4EF1-9B03-4BD43D100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9"/>
            <a:ext cx="7101525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CCBFD80B-276C-4775-A363-20693A7C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9"/>
            <a:ext cx="6058538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BBF14D0-662F-4C5B-B3A6-73A9C5E14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145438"/>
            <a:ext cx="3968496" cy="36598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« Afin que le Dieu de notre Seigneur Jésus-Christ, le Père </a:t>
            </a:r>
            <a:r>
              <a:rPr lang="fr-FR" sz="2800" dirty="0">
                <a:latin typeface="Tempus Sans ITC" panose="04020404030007020202" pitchFamily="82" charset="0"/>
              </a:rPr>
              <a:t>glorieux</a:t>
            </a:r>
            <a: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, vous donne un esprit de sagesse et de révélation </a:t>
            </a:r>
            <a:r>
              <a:rPr lang="fr-FR" sz="2800" dirty="0">
                <a:latin typeface="Tempus Sans ITC" panose="04020404030007020202" pitchFamily="82" charset="0"/>
              </a:rPr>
              <a:t>qui vous le fasse connaître.</a:t>
            </a:r>
            <a: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 »</a:t>
            </a:r>
            <a:b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</a:br>
            <a:b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</a:br>
            <a:r>
              <a:rPr lang="fr-FR" sz="28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Ephésiens 1,17</a:t>
            </a:r>
          </a:p>
        </p:txBody>
      </p:sp>
    </p:spTree>
    <p:extLst>
      <p:ext uri="{BB962C8B-B14F-4D97-AF65-F5344CB8AC3E}">
        <p14:creationId xmlns:p14="http://schemas.microsoft.com/office/powerpoint/2010/main" val="3119823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arbre, extérieur, ciel, neige&#10;&#10;Description générée automatiquement">
            <a:extLst>
              <a:ext uri="{FF2B5EF4-FFF2-40B4-BE49-F238E27FC236}">
                <a16:creationId xmlns:a16="http://schemas.microsoft.com/office/drawing/2014/main" id="{E6EDBCA3-F4F6-4C85-B08D-5D12F153C7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r="1796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E2D1AE-9F41-4A3B-90A9-4FD85A5D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0363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Bénissez Dieu, vous serviteurs de Dieu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E06FE-C4E6-435D-B7C3-AF7E1DEA2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560" y="1284784"/>
            <a:ext cx="8131903" cy="50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i="1" dirty="0">
                <a:solidFill>
                  <a:srgbClr val="FFFFFF"/>
                </a:solidFill>
              </a:rPr>
              <a:t>R. Bénissez Dieu, vous serviteurs de Dieu</a:t>
            </a:r>
            <a:br>
              <a:rPr lang="fr-FR" sz="2800" i="1" dirty="0">
                <a:solidFill>
                  <a:srgbClr val="FFFFFF"/>
                </a:solidFill>
              </a:rPr>
            </a:br>
            <a:r>
              <a:rPr lang="fr-FR" sz="2800" i="1" dirty="0">
                <a:solidFill>
                  <a:srgbClr val="FFFFFF"/>
                </a:solidFill>
              </a:rPr>
              <a:t>Vous tous qui demeurez dans la maison de Dieu.</a:t>
            </a:r>
            <a:br>
              <a:rPr lang="fr-FR" sz="2800" i="1" dirty="0">
                <a:solidFill>
                  <a:srgbClr val="FFFFFF"/>
                </a:solidFill>
              </a:rPr>
            </a:br>
            <a:r>
              <a:rPr lang="fr-FR" sz="2800" i="1" dirty="0">
                <a:solidFill>
                  <a:srgbClr val="FFFFFF"/>
                </a:solidFill>
              </a:rPr>
              <a:t>Levez les mains vers le Dieu trois fois saint,</a:t>
            </a:r>
            <a:br>
              <a:rPr lang="fr-FR" sz="2800" i="1" dirty="0">
                <a:solidFill>
                  <a:srgbClr val="FFFFFF"/>
                </a:solidFill>
              </a:rPr>
            </a:br>
            <a:r>
              <a:rPr lang="fr-FR" sz="2800" i="1" dirty="0">
                <a:solidFill>
                  <a:srgbClr val="FFFFFF"/>
                </a:solidFill>
              </a:rPr>
              <a:t>Proclamez qu’il est grand, que son nom est puissant!</a:t>
            </a:r>
          </a:p>
          <a:p>
            <a:pPr marL="0" indent="0">
              <a:buNone/>
            </a:pPr>
            <a:endParaRPr lang="fr-FR" sz="2800" i="1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FR" sz="2800" b="1" dirty="0">
                <a:solidFill>
                  <a:srgbClr val="FFFFFF"/>
                </a:solidFill>
              </a:rPr>
              <a:t>1.</a:t>
            </a:r>
            <a:r>
              <a:rPr lang="fr-FR" sz="2800" dirty="0">
                <a:solidFill>
                  <a:srgbClr val="FFFFFF"/>
                </a:solidFill>
              </a:rPr>
              <a:t> Oui, je le sais, Notre Seigneur est grand,</a:t>
            </a:r>
            <a:br>
              <a:rPr lang="fr-FR" sz="2800" dirty="0">
                <a:solidFill>
                  <a:srgbClr val="FFFFFF"/>
                </a:solidFill>
              </a:rPr>
            </a:br>
            <a:r>
              <a:rPr lang="fr-FR" sz="2800" dirty="0">
                <a:solidFill>
                  <a:srgbClr val="FFFFFF"/>
                </a:solidFill>
              </a:rPr>
              <a:t>Tout ce qu’il veut, sa main peut l’accomplir;</a:t>
            </a:r>
            <a:br>
              <a:rPr lang="fr-FR" sz="2800" dirty="0">
                <a:solidFill>
                  <a:srgbClr val="FFFFFF"/>
                </a:solidFill>
              </a:rPr>
            </a:br>
            <a:r>
              <a:rPr lang="fr-FR" sz="2800" dirty="0">
                <a:solidFill>
                  <a:srgbClr val="FFFFFF"/>
                </a:solidFill>
              </a:rPr>
              <a:t>Du fond des mers jusqu’au fond des abîmes,</a:t>
            </a:r>
            <a:br>
              <a:rPr lang="fr-FR" sz="2800" dirty="0">
                <a:solidFill>
                  <a:srgbClr val="FFFFFF"/>
                </a:solidFill>
              </a:rPr>
            </a:br>
            <a:r>
              <a:rPr lang="fr-FR" sz="2800" dirty="0">
                <a:solidFill>
                  <a:srgbClr val="FFFFFF"/>
                </a:solidFill>
              </a:rPr>
              <a:t>Depuis la terre jusqu’au plus haut du ciel!</a:t>
            </a:r>
          </a:p>
        </p:txBody>
      </p:sp>
    </p:spTree>
    <p:extLst>
      <p:ext uri="{BB962C8B-B14F-4D97-AF65-F5344CB8AC3E}">
        <p14:creationId xmlns:p14="http://schemas.microsoft.com/office/powerpoint/2010/main" val="418010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arbre, extérieur, ciel, neige&#10;&#10;Description générée automatiquement">
            <a:extLst>
              <a:ext uri="{FF2B5EF4-FFF2-40B4-BE49-F238E27FC236}">
                <a16:creationId xmlns:a16="http://schemas.microsoft.com/office/drawing/2014/main" id="{E6EDBCA3-F4F6-4C85-B08D-5D12F153C7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r="1796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E2D1AE-9F41-4A3B-90A9-4FD85A5D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0363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Bénissez Dieu, vous serviteurs de Dieu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E06FE-C4E6-435D-B7C3-AF7E1DEA2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560" y="1284784"/>
            <a:ext cx="8131903" cy="50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i="1" dirty="0">
                <a:solidFill>
                  <a:srgbClr val="FFFFFF"/>
                </a:solidFill>
              </a:rPr>
              <a:t>R. Bénissez Dieu, vous serviteurs de Dieu</a:t>
            </a:r>
            <a:br>
              <a:rPr lang="fr-FR" sz="2800" i="1" dirty="0">
                <a:solidFill>
                  <a:srgbClr val="FFFFFF"/>
                </a:solidFill>
              </a:rPr>
            </a:br>
            <a:r>
              <a:rPr lang="fr-FR" sz="2800" i="1" dirty="0">
                <a:solidFill>
                  <a:srgbClr val="FFFFFF"/>
                </a:solidFill>
              </a:rPr>
              <a:t>Vous tous qui demeurez dans la maison de Dieu.</a:t>
            </a:r>
            <a:br>
              <a:rPr lang="fr-FR" sz="2800" i="1" dirty="0">
                <a:solidFill>
                  <a:srgbClr val="FFFFFF"/>
                </a:solidFill>
              </a:rPr>
            </a:br>
            <a:r>
              <a:rPr lang="fr-FR" sz="2800" i="1" dirty="0">
                <a:solidFill>
                  <a:srgbClr val="FFFFFF"/>
                </a:solidFill>
              </a:rPr>
              <a:t>Levez les mains vers le Dieu trois fois saint,</a:t>
            </a:r>
            <a:br>
              <a:rPr lang="fr-FR" sz="2800" i="1" dirty="0">
                <a:solidFill>
                  <a:srgbClr val="FFFFFF"/>
                </a:solidFill>
              </a:rPr>
            </a:br>
            <a:r>
              <a:rPr lang="fr-FR" sz="2800" i="1" dirty="0">
                <a:solidFill>
                  <a:srgbClr val="FFFFFF"/>
                </a:solidFill>
              </a:rPr>
              <a:t>Proclamez qu’il est grand, que son nom est puissant!</a:t>
            </a:r>
          </a:p>
          <a:p>
            <a:pPr marL="0" indent="0">
              <a:buNone/>
            </a:pPr>
            <a:endParaRPr lang="fr-FR" sz="2800" i="1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FR" sz="2800" b="1" dirty="0">
                <a:solidFill>
                  <a:srgbClr val="FFFFFF"/>
                </a:solidFill>
              </a:rPr>
              <a:t>2.</a:t>
            </a:r>
            <a:r>
              <a:rPr lang="fr-FR" sz="2800" dirty="0">
                <a:solidFill>
                  <a:srgbClr val="FFFFFF"/>
                </a:solidFill>
              </a:rPr>
              <a:t> Reconnaissez que le Seigneur est bon!</a:t>
            </a:r>
            <a:br>
              <a:rPr lang="fr-FR" sz="2800" dirty="0">
                <a:solidFill>
                  <a:srgbClr val="FFFFFF"/>
                </a:solidFill>
              </a:rPr>
            </a:br>
            <a:r>
              <a:rPr lang="fr-FR" sz="2800" dirty="0">
                <a:solidFill>
                  <a:srgbClr val="FFFFFF"/>
                </a:solidFill>
              </a:rPr>
              <a:t>Il est fidèle en tout ce qu’il a fait. </a:t>
            </a:r>
            <a:br>
              <a:rPr lang="fr-FR" sz="2800" dirty="0">
                <a:solidFill>
                  <a:srgbClr val="FFFFFF"/>
                </a:solidFill>
              </a:rPr>
            </a:br>
            <a:r>
              <a:rPr lang="fr-FR" sz="2800" dirty="0">
                <a:solidFill>
                  <a:srgbClr val="FFFFFF"/>
                </a:solidFill>
              </a:rPr>
              <a:t>Je veux chanter la douceur de son Nom,</a:t>
            </a:r>
            <a:br>
              <a:rPr lang="fr-FR" sz="2800" dirty="0">
                <a:solidFill>
                  <a:srgbClr val="FFFFFF"/>
                </a:solidFill>
              </a:rPr>
            </a:br>
            <a:r>
              <a:rPr lang="fr-FR" sz="2800" dirty="0">
                <a:solidFill>
                  <a:srgbClr val="FFFFFF"/>
                </a:solidFill>
              </a:rPr>
              <a:t>Béni soit Dieu, par toutes les nations!</a:t>
            </a:r>
          </a:p>
          <a:p>
            <a:pPr marL="0" indent="0">
              <a:buNone/>
            </a:pPr>
            <a:endParaRPr lang="fr-FR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3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 descr="Une image contenant personne, homme&#10;&#10;Description générée automatiquement">
            <a:extLst>
              <a:ext uri="{FF2B5EF4-FFF2-40B4-BE49-F238E27FC236}">
                <a16:creationId xmlns:a16="http://schemas.microsoft.com/office/drawing/2014/main" id="{68F6C016-3ADA-4565-B279-87379C66C6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2" r="271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5B40593-01AF-4BD3-B7B1-0016ECCCB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862"/>
            <a:ext cx="2484873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3500" dirty="0">
                <a:solidFill>
                  <a:srgbClr val="FFFFFF"/>
                </a:solidFill>
              </a:rPr>
              <a:t>Se </a:t>
            </a:r>
            <a:r>
              <a:rPr lang="en-US" sz="3500" dirty="0" err="1">
                <a:solidFill>
                  <a:srgbClr val="FFFFFF"/>
                </a:solidFill>
              </a:rPr>
              <a:t>mettre</a:t>
            </a:r>
            <a:r>
              <a:rPr lang="en-US" sz="3500" dirty="0">
                <a:solidFill>
                  <a:srgbClr val="FFFFFF"/>
                </a:solidFill>
              </a:rPr>
              <a:t> </a:t>
            </a:r>
            <a:r>
              <a:rPr lang="en-US" sz="3500" dirty="0" err="1">
                <a:solidFill>
                  <a:srgbClr val="FFFFFF"/>
                </a:solidFill>
              </a:rPr>
              <a:t>en</a:t>
            </a:r>
            <a:r>
              <a:rPr lang="en-US" sz="3500" dirty="0">
                <a:solidFill>
                  <a:srgbClr val="FFFFFF"/>
                </a:solidFill>
              </a:rPr>
              <a:t> </a:t>
            </a:r>
            <a:r>
              <a:rPr lang="en-US" sz="3500" dirty="0" err="1">
                <a:solidFill>
                  <a:srgbClr val="FFFFFF"/>
                </a:solidFill>
              </a:rPr>
              <a:t>sa</a:t>
            </a:r>
            <a:r>
              <a:rPr lang="en-US" sz="3500" dirty="0">
                <a:solidFill>
                  <a:srgbClr val="FFFFFF"/>
                </a:solidFill>
              </a:rPr>
              <a:t> </a:t>
            </a:r>
            <a:r>
              <a:rPr lang="en-US" sz="3500" dirty="0" err="1">
                <a:solidFill>
                  <a:srgbClr val="FFFFFF"/>
                </a:solidFill>
              </a:rPr>
              <a:t>présence</a:t>
            </a:r>
            <a:endParaRPr lang="en-US" sz="3500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CC89B432-5F27-4004-9648-966FF96E1C61}"/>
              </a:ext>
            </a:extLst>
          </p:cNvPr>
          <p:cNvSpPr txBox="1"/>
          <p:nvPr/>
        </p:nvSpPr>
        <p:spPr>
          <a:xfrm>
            <a:off x="3866533" y="1065862"/>
            <a:ext cx="4881925" cy="4726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2400" i="1" dirty="0">
                <a:solidFill>
                  <a:srgbClr val="FFFFFF"/>
                </a:solidFill>
              </a:rPr>
              <a:t>Tu me scrutes, Seigneur, et tu sais ! Tu sais quand je m’assois, quand je me lève ; de très loin, tu pénètres mes pensées. Que je marche ou me repose, tu le vois, tous mes chemins te sont familiers.</a:t>
            </a:r>
            <a:r>
              <a:rPr lang="fr-FR" sz="2400" dirty="0">
                <a:solidFill>
                  <a:srgbClr val="FFFFFF"/>
                </a:solidFill>
              </a:rPr>
              <a:t> </a:t>
            </a:r>
          </a:p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fr-FR" sz="2400" dirty="0">
                <a:solidFill>
                  <a:srgbClr val="FFFFFF"/>
                </a:solidFill>
              </a:rPr>
              <a:t>Psaume 138 (139), 1-3</a:t>
            </a:r>
          </a:p>
        </p:txBody>
      </p:sp>
    </p:spTree>
    <p:extLst>
      <p:ext uri="{BB962C8B-B14F-4D97-AF65-F5344CB8AC3E}">
        <p14:creationId xmlns:p14="http://schemas.microsoft.com/office/powerpoint/2010/main" val="3741270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181E26-89C4-4A14-92DE-0F4C4B0E9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 4" descr="Une image contenant terrain, en bois, objets métalliques&#10;&#10;Description générée automatiquement">
            <a:extLst>
              <a:ext uri="{FF2B5EF4-FFF2-40B4-BE49-F238E27FC236}">
                <a16:creationId xmlns:a16="http://schemas.microsoft.com/office/drawing/2014/main" id="{A7D6A8E3-2FD8-45EB-A883-2ACAD7B64E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8" r="2" b="2823"/>
          <a:stretch/>
        </p:blipFill>
        <p:spPr>
          <a:xfrm>
            <a:off x="4940497" y="1690689"/>
            <a:ext cx="4203503" cy="2501837"/>
          </a:xfrm>
          <a:custGeom>
            <a:avLst/>
            <a:gdLst>
              <a:gd name="connsiteX0" fmla="*/ 1159248 w 5604670"/>
              <a:gd name="connsiteY0" fmla="*/ 0 h 2501837"/>
              <a:gd name="connsiteX1" fmla="*/ 5604670 w 5604670"/>
              <a:gd name="connsiteY1" fmla="*/ 0 h 2501837"/>
              <a:gd name="connsiteX2" fmla="*/ 5604670 w 5604670"/>
              <a:gd name="connsiteY2" fmla="*/ 2501837 h 2501837"/>
              <a:gd name="connsiteX3" fmla="*/ 0 w 5604670"/>
              <a:gd name="connsiteY3" fmla="*/ 2501837 h 250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4670" h="2501837">
                <a:moveTo>
                  <a:pt x="1159248" y="0"/>
                </a:moveTo>
                <a:lnTo>
                  <a:pt x="5604670" y="0"/>
                </a:lnTo>
                <a:lnTo>
                  <a:pt x="5604670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6" name="Image 5" descr="Une image contenant nature, extérieur&#10;&#10;Description générée automatiquement">
            <a:extLst>
              <a:ext uri="{FF2B5EF4-FFF2-40B4-BE49-F238E27FC236}">
                <a16:creationId xmlns:a16="http://schemas.microsoft.com/office/drawing/2014/main" id="{F4BE478E-F309-486B-839F-60743C1DAA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0" r="2" b="3913"/>
          <a:stretch/>
        </p:blipFill>
        <p:spPr>
          <a:xfrm>
            <a:off x="3593306" y="4357117"/>
            <a:ext cx="5550694" cy="2500884"/>
          </a:xfrm>
          <a:custGeom>
            <a:avLst/>
            <a:gdLst>
              <a:gd name="connsiteX0" fmla="*/ 1717230 w 7400925"/>
              <a:gd name="connsiteY0" fmla="*/ 0 h 2500884"/>
              <a:gd name="connsiteX1" fmla="*/ 7400925 w 7400925"/>
              <a:gd name="connsiteY1" fmla="*/ 0 h 2500884"/>
              <a:gd name="connsiteX2" fmla="*/ 7400925 w 7400925"/>
              <a:gd name="connsiteY2" fmla="*/ 2500884 h 2500884"/>
              <a:gd name="connsiteX3" fmla="*/ 0 w 7400925"/>
              <a:gd name="connsiteY3" fmla="*/ 2500884 h 2500884"/>
              <a:gd name="connsiteX4" fmla="*/ 0 w 7400925"/>
              <a:gd name="connsiteY4" fmla="*/ 2500883 h 2500884"/>
              <a:gd name="connsiteX5" fmla="*/ 552186 w 7400925"/>
              <a:gd name="connsiteY5" fmla="*/ 2500883 h 2500884"/>
              <a:gd name="connsiteX6" fmla="*/ 558423 w 7400925"/>
              <a:gd name="connsiteY6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0925" h="2500884">
                <a:moveTo>
                  <a:pt x="1717230" y="0"/>
                </a:moveTo>
                <a:lnTo>
                  <a:pt x="7400925" y="0"/>
                </a:lnTo>
                <a:lnTo>
                  <a:pt x="7400925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</p:spPr>
      </p:pic>
      <p:sp>
        <p:nvSpPr>
          <p:cNvPr id="15" name="Freeform 37">
            <a:extLst>
              <a:ext uri="{FF2B5EF4-FFF2-40B4-BE49-F238E27FC236}">
                <a16:creationId xmlns:a16="http://schemas.microsoft.com/office/drawing/2014/main" id="{13958066-7CBD-4B89-8F46-614C4F28B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691641"/>
            <a:ext cx="5678446" cy="5166360"/>
          </a:xfrm>
          <a:custGeom>
            <a:avLst/>
            <a:gdLst>
              <a:gd name="connsiteX0" fmla="*/ 0 w 7571262"/>
              <a:gd name="connsiteY0" fmla="*/ 5166360 h 5166360"/>
              <a:gd name="connsiteX1" fmla="*/ 7571262 w 7571262"/>
              <a:gd name="connsiteY1" fmla="*/ 5166360 h 5166360"/>
              <a:gd name="connsiteX2" fmla="*/ 5177382 w 7571262"/>
              <a:gd name="connsiteY2" fmla="*/ 0 h 5166360"/>
              <a:gd name="connsiteX3" fmla="*/ 5171159 w 7571262"/>
              <a:gd name="connsiteY3" fmla="*/ 0 h 5166360"/>
              <a:gd name="connsiteX4" fmla="*/ 3981368 w 7571262"/>
              <a:gd name="connsiteY4" fmla="*/ 0 h 5166360"/>
              <a:gd name="connsiteX5" fmla="*/ 2331323 w 7571262"/>
              <a:gd name="connsiteY5" fmla="*/ 0 h 5166360"/>
              <a:gd name="connsiteX6" fmla="*/ 0 w 7571262"/>
              <a:gd name="connsiteY6" fmla="*/ 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1262" h="516636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B40593-01AF-4BD3-B7B1-0016ECCCB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6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 </a:t>
            </a:r>
            <a:r>
              <a:rPr lang="fr-FR" sz="6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clé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1B1C3FD-7F5D-4D8F-824D-F87CB59A1D7A}"/>
              </a:ext>
            </a:extLst>
          </p:cNvPr>
          <p:cNvSpPr txBox="1"/>
          <p:nvPr/>
        </p:nvSpPr>
        <p:spPr>
          <a:xfrm>
            <a:off x="628650" y="2015406"/>
            <a:ext cx="3823334" cy="40659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2400" dirty="0"/>
              <a:t>Dieu est présent partout et toujours. Prier, ce n’est ni faire le vide, ni avoir des belles pensées : c’est se mettre </a:t>
            </a:r>
            <a:r>
              <a:rPr lang="fr-FR" sz="2400"/>
              <a:t>en sa </a:t>
            </a:r>
            <a:r>
              <a:rPr lang="fr-FR" sz="2400" dirty="0"/>
              <a:t>présence, c’est entrer dans le Royaume. </a:t>
            </a:r>
          </a:p>
        </p:txBody>
      </p:sp>
    </p:spTree>
    <p:extLst>
      <p:ext uri="{BB962C8B-B14F-4D97-AF65-F5344CB8AC3E}">
        <p14:creationId xmlns:p14="http://schemas.microsoft.com/office/powerpoint/2010/main" val="41509357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234318-6EF4-477C-A583-A878C2762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9958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I.</a:t>
            </a:r>
            <a:b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 </a:t>
            </a:r>
            <a:r>
              <a:rPr lang="fr-FR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dit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la Bible de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présence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montagne, eau, ciel, extérieur&#10;&#10;Description générée automatiquement">
            <a:extLst>
              <a:ext uri="{FF2B5EF4-FFF2-40B4-BE49-F238E27FC236}">
                <a16:creationId xmlns:a16="http://schemas.microsoft.com/office/drawing/2014/main" id="{F7056940-0002-403F-A75E-AA89BD4F2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66" y="975391"/>
            <a:ext cx="4915159" cy="491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6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234318-6EF4-477C-A583-A878C2762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9958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II.</a:t>
            </a:r>
            <a:b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fr-FR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L’attitude de la prière</a:t>
            </a:r>
            <a:endParaRPr lang="en-US" sz="4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F7056940-0002-403F-A75E-AA89BD4F2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313" y="1700808"/>
            <a:ext cx="4915159" cy="327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47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234318-6EF4-477C-A583-A878C2762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99586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00"/>
            <a: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III.</a:t>
            </a:r>
            <a:b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fr-FR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L’Esprit Saint: marque de la présence de Dieu en moi</a:t>
            </a:r>
            <a:endParaRPr lang="en-US" sz="3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F7056940-0002-403F-A75E-AA89BD4F2C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973" y="321177"/>
            <a:ext cx="4915159" cy="2766532"/>
          </a:xfrm>
          <a:prstGeom prst="rect">
            <a:avLst/>
          </a:prstGeom>
        </p:spPr>
      </p:pic>
      <p:pic>
        <p:nvPicPr>
          <p:cNvPr id="5" name="Image 4" descr="Une image contenant match&#10;&#10;Description générée automatiquement">
            <a:extLst>
              <a:ext uri="{FF2B5EF4-FFF2-40B4-BE49-F238E27FC236}">
                <a16:creationId xmlns:a16="http://schemas.microsoft.com/office/drawing/2014/main" id="{D90A222E-F7B4-4DAF-B624-5B6A4B32A5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8" t="821" r="14828" b="-821"/>
          <a:stretch/>
        </p:blipFill>
        <p:spPr>
          <a:xfrm>
            <a:off x="6372201" y="3376655"/>
            <a:ext cx="2495932" cy="2331544"/>
          </a:xfrm>
          <a:prstGeom prst="rect">
            <a:avLst/>
          </a:prstGeom>
        </p:spPr>
      </p:pic>
      <p:pic>
        <p:nvPicPr>
          <p:cNvPr id="7" name="Image 6" descr="Une image contenant vélo, personne, bâtiment&#10;&#10;Description générée automatiquement">
            <a:extLst>
              <a:ext uri="{FF2B5EF4-FFF2-40B4-BE49-F238E27FC236}">
                <a16:creationId xmlns:a16="http://schemas.microsoft.com/office/drawing/2014/main" id="{F5E68861-4D16-4B0C-93CF-2FBEBEEC7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973" y="3376655"/>
            <a:ext cx="2232167" cy="300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17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234318-6EF4-477C-A583-A878C2762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99586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00"/>
            <a: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III.</a:t>
            </a:r>
            <a:br>
              <a:rPr lang="en-US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fr-FR" sz="3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L’Esprit Saint: marque de la présence de Dieu en moi</a:t>
            </a:r>
            <a:endParaRPr lang="en-US" sz="3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èche : courbe vers la droite 5">
            <a:extLst>
              <a:ext uri="{FF2B5EF4-FFF2-40B4-BE49-F238E27FC236}">
                <a16:creationId xmlns:a16="http://schemas.microsoft.com/office/drawing/2014/main" id="{13637E24-6BD0-4F5E-8132-634EA5E10B7C}"/>
              </a:ext>
            </a:extLst>
          </p:cNvPr>
          <p:cNvSpPr/>
          <p:nvPr/>
        </p:nvSpPr>
        <p:spPr>
          <a:xfrm>
            <a:off x="5004048" y="1124744"/>
            <a:ext cx="936104" cy="19721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Flèche : courbe vers la droite 9">
            <a:extLst>
              <a:ext uri="{FF2B5EF4-FFF2-40B4-BE49-F238E27FC236}">
                <a16:creationId xmlns:a16="http://schemas.microsoft.com/office/drawing/2014/main" id="{3EDC5D97-E6BD-47FB-8B73-40C12A76EE7A}"/>
              </a:ext>
            </a:extLst>
          </p:cNvPr>
          <p:cNvSpPr/>
          <p:nvPr/>
        </p:nvSpPr>
        <p:spPr>
          <a:xfrm rot="10800000">
            <a:off x="6263702" y="1024825"/>
            <a:ext cx="936104" cy="19721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0DFD2-767A-4EE6-859C-8696AE7A49EF}"/>
              </a:ext>
            </a:extLst>
          </p:cNvPr>
          <p:cNvSpPr txBox="1"/>
          <p:nvPr/>
        </p:nvSpPr>
        <p:spPr>
          <a:xfrm>
            <a:off x="4067944" y="321177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>
                <a:solidFill>
                  <a:schemeClr val="bg1"/>
                </a:solidFill>
                <a:latin typeface="Tempus Sans ITC" panose="04020404030007020202" pitchFamily="82" charset="0"/>
              </a:rPr>
              <a:t>Sans l’Esprit Saint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DD81AD-1842-4F56-93A3-C75FDE0E8C8B}"/>
              </a:ext>
            </a:extLst>
          </p:cNvPr>
          <p:cNvSpPr txBox="1"/>
          <p:nvPr/>
        </p:nvSpPr>
        <p:spPr>
          <a:xfrm>
            <a:off x="4218208" y="3510574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>
                <a:solidFill>
                  <a:schemeClr val="bg1"/>
                </a:solidFill>
                <a:latin typeface="Tempus Sans ITC" panose="04020404030007020202" pitchFamily="82" charset="0"/>
              </a:rPr>
              <a:t>Avec l’Esprit Saint</a:t>
            </a:r>
          </a:p>
        </p:txBody>
      </p:sp>
      <p:sp>
        <p:nvSpPr>
          <p:cNvPr id="13" name="Flèche : courbe vers la droite 12">
            <a:extLst>
              <a:ext uri="{FF2B5EF4-FFF2-40B4-BE49-F238E27FC236}">
                <a16:creationId xmlns:a16="http://schemas.microsoft.com/office/drawing/2014/main" id="{50C52152-3985-4618-B131-864114E07D07}"/>
              </a:ext>
            </a:extLst>
          </p:cNvPr>
          <p:cNvSpPr/>
          <p:nvPr/>
        </p:nvSpPr>
        <p:spPr>
          <a:xfrm rot="19362136">
            <a:off x="5004047" y="4847112"/>
            <a:ext cx="936104" cy="19721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Flèche : courbe vers la droite 13">
            <a:extLst>
              <a:ext uri="{FF2B5EF4-FFF2-40B4-BE49-F238E27FC236}">
                <a16:creationId xmlns:a16="http://schemas.microsoft.com/office/drawing/2014/main" id="{BB5ECC74-7296-4C61-98B4-13C72C5D3E96}"/>
              </a:ext>
            </a:extLst>
          </p:cNvPr>
          <p:cNvSpPr/>
          <p:nvPr/>
        </p:nvSpPr>
        <p:spPr>
          <a:xfrm rot="10619111">
            <a:off x="6421965" y="4316347"/>
            <a:ext cx="936104" cy="19721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Flèche : courbe vers la gauche 15">
            <a:extLst>
              <a:ext uri="{FF2B5EF4-FFF2-40B4-BE49-F238E27FC236}">
                <a16:creationId xmlns:a16="http://schemas.microsoft.com/office/drawing/2014/main" id="{2F4B278C-4C87-4111-A774-B367E61A680C}"/>
              </a:ext>
            </a:extLst>
          </p:cNvPr>
          <p:cNvSpPr/>
          <p:nvPr/>
        </p:nvSpPr>
        <p:spPr>
          <a:xfrm rot="15880729">
            <a:off x="4966650" y="3669503"/>
            <a:ext cx="633992" cy="1510502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3772FC0-3895-4496-BE54-7B4CF6291297}"/>
              </a:ext>
            </a:extLst>
          </p:cNvPr>
          <p:cNvSpPr txBox="1"/>
          <p:nvPr/>
        </p:nvSpPr>
        <p:spPr>
          <a:xfrm>
            <a:off x="5472099" y="1628800"/>
            <a:ext cx="13321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Tempus Sans ITC" panose="04020404030007020202" pitchFamily="82" charset="0"/>
              </a:rPr>
              <a:t>Mes pensées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E91B93-BBB7-4BEF-AB00-646B9F24FB9F}"/>
              </a:ext>
            </a:extLst>
          </p:cNvPr>
          <p:cNvSpPr txBox="1"/>
          <p:nvPr/>
        </p:nvSpPr>
        <p:spPr>
          <a:xfrm>
            <a:off x="5334332" y="4839310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Tempus Sans ITC" panose="04020404030007020202" pitchFamily="82" charset="0"/>
              </a:rPr>
              <a:t>Mes pensées et celle de Dieu</a:t>
            </a:r>
          </a:p>
        </p:txBody>
      </p:sp>
    </p:spTree>
    <p:extLst>
      <p:ext uri="{BB962C8B-B14F-4D97-AF65-F5344CB8AC3E}">
        <p14:creationId xmlns:p14="http://schemas.microsoft.com/office/powerpoint/2010/main" val="2704094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277680-7890-4933-8E25-38161297F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492896"/>
            <a:ext cx="6858000" cy="1355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7200" kern="1200" dirty="0" err="1">
                <a:solidFill>
                  <a:schemeClr val="tx1"/>
                </a:solidFill>
                <a:latin typeface="Tempus Sans ITC" panose="04020404030007020202" pitchFamily="82" charset="0"/>
              </a:rPr>
              <a:t>Relève</a:t>
            </a:r>
            <a:r>
              <a:rPr lang="en-US" sz="72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 le </a:t>
            </a:r>
            <a:r>
              <a:rPr lang="en-US" sz="7200" kern="1200" dirty="0" err="1">
                <a:solidFill>
                  <a:schemeClr val="tx1"/>
                </a:solidFill>
                <a:latin typeface="Tempus Sans ITC" panose="04020404030007020202" pitchFamily="82" charset="0"/>
              </a:rPr>
              <a:t>défi</a:t>
            </a:r>
            <a:r>
              <a:rPr lang="en-US" sz="7200" kern="1200" dirty="0">
                <a:solidFill>
                  <a:schemeClr val="tx1"/>
                </a:solidFill>
                <a:latin typeface="Tempus Sans ITC" panose="04020404030007020202" pitchFamily="82" charset="0"/>
              </a:rPr>
              <a:t>!</a:t>
            </a: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A2AEA782-0EA4-42E9-871D-7401D6A09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56355" cy="2130951"/>
          </a:xfrm>
          <a:custGeom>
            <a:avLst/>
            <a:gdLst>
              <a:gd name="connsiteX0" fmla="*/ 0 w 4475140"/>
              <a:gd name="connsiteY0" fmla="*/ 0 h 2130951"/>
              <a:gd name="connsiteX1" fmla="*/ 1074821 w 4475140"/>
              <a:gd name="connsiteY1" fmla="*/ 0 h 2130951"/>
              <a:gd name="connsiteX2" fmla="*/ 1074821 w 4475140"/>
              <a:gd name="connsiteY2" fmla="*/ 478 h 2130951"/>
              <a:gd name="connsiteX3" fmla="*/ 4475140 w 4475140"/>
              <a:gd name="connsiteY3" fmla="*/ 478 h 2130951"/>
              <a:gd name="connsiteX4" fmla="*/ 3488452 w 4475140"/>
              <a:gd name="connsiteY4" fmla="*/ 2130951 h 2130951"/>
              <a:gd name="connsiteX5" fmla="*/ 0 w 4475140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30951">
                <a:moveTo>
                  <a:pt x="0" y="0"/>
                </a:moveTo>
                <a:lnTo>
                  <a:pt x="1074821" y="0"/>
                </a:lnTo>
                <a:lnTo>
                  <a:pt x="1074821" y="478"/>
                </a:lnTo>
                <a:lnTo>
                  <a:pt x="4475140" y="478"/>
                </a:lnTo>
                <a:lnTo>
                  <a:pt x="3488452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706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Image 6" descr="Une image contenant montagne, ciel, extérieur, roche&#10;&#10;Description générée automatiquement">
            <a:extLst>
              <a:ext uri="{FF2B5EF4-FFF2-40B4-BE49-F238E27FC236}">
                <a16:creationId xmlns:a16="http://schemas.microsoft.com/office/drawing/2014/main" id="{E238BD06-B702-4762-B448-8AAD52FAE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1" r="3" b="37074"/>
          <a:stretch/>
        </p:blipFill>
        <p:spPr>
          <a:xfrm>
            <a:off x="2736988" y="10"/>
            <a:ext cx="6407012" cy="2130463"/>
          </a:xfrm>
          <a:custGeom>
            <a:avLst/>
            <a:gdLst>
              <a:gd name="connsiteX0" fmla="*/ 986689 w 8542682"/>
              <a:gd name="connsiteY0" fmla="*/ 0 h 2130473"/>
              <a:gd name="connsiteX1" fmla="*/ 8542682 w 8542682"/>
              <a:gd name="connsiteY1" fmla="*/ 0 h 2130473"/>
              <a:gd name="connsiteX2" fmla="*/ 8542682 w 8542682"/>
              <a:gd name="connsiteY2" fmla="*/ 2130473 h 2130473"/>
              <a:gd name="connsiteX3" fmla="*/ 0 w 8542682"/>
              <a:gd name="connsiteY3" fmla="*/ 2130473 h 213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42682" h="2130473">
                <a:moveTo>
                  <a:pt x="986689" y="0"/>
                </a:moveTo>
                <a:lnTo>
                  <a:pt x="8542682" y="0"/>
                </a:lnTo>
                <a:lnTo>
                  <a:pt x="8542682" y="2130473"/>
                </a:lnTo>
                <a:lnTo>
                  <a:pt x="0" y="2130473"/>
                </a:lnTo>
                <a:close/>
              </a:path>
            </a:pathLst>
          </a:custGeom>
        </p:spPr>
      </p:pic>
      <p:sp>
        <p:nvSpPr>
          <p:cNvPr id="14" name="Freeform 34">
            <a:extLst>
              <a:ext uri="{FF2B5EF4-FFF2-40B4-BE49-F238E27FC236}">
                <a16:creationId xmlns:a16="http://schemas.microsoft.com/office/drawing/2014/main" id="{B0992639-1CDA-4FE6-BB95-E13221490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5787645" y="4682362"/>
            <a:ext cx="3356355" cy="2174680"/>
          </a:xfrm>
          <a:custGeom>
            <a:avLst/>
            <a:gdLst>
              <a:gd name="connsiteX0" fmla="*/ 3468199 w 4475140"/>
              <a:gd name="connsiteY0" fmla="*/ 2174680 h 2174680"/>
              <a:gd name="connsiteX1" fmla="*/ 0 w 4475140"/>
              <a:gd name="connsiteY1" fmla="*/ 2174680 h 2174680"/>
              <a:gd name="connsiteX2" fmla="*/ 0 w 4475140"/>
              <a:gd name="connsiteY2" fmla="*/ 0 h 2174680"/>
              <a:gd name="connsiteX3" fmla="*/ 1074821 w 4475140"/>
              <a:gd name="connsiteY3" fmla="*/ 0 h 2174680"/>
              <a:gd name="connsiteX4" fmla="*/ 1074821 w 4475140"/>
              <a:gd name="connsiteY4" fmla="*/ 478 h 2174680"/>
              <a:gd name="connsiteX5" fmla="*/ 4475140 w 4475140"/>
              <a:gd name="connsiteY5" fmla="*/ 478 h 217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74680">
                <a:moveTo>
                  <a:pt x="3468199" y="2174680"/>
                </a:moveTo>
                <a:lnTo>
                  <a:pt x="0" y="2174680"/>
                </a:lnTo>
                <a:lnTo>
                  <a:pt x="0" y="0"/>
                </a:lnTo>
                <a:lnTo>
                  <a:pt x="1074821" y="0"/>
                </a:lnTo>
                <a:lnTo>
                  <a:pt x="1074821" y="478"/>
                </a:lnTo>
                <a:lnTo>
                  <a:pt x="4475140" y="47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 4" descr="Une image contenant clipart, objet&#10;&#10;Description générée automatiquement">
            <a:extLst>
              <a:ext uri="{FF2B5EF4-FFF2-40B4-BE49-F238E27FC236}">
                <a16:creationId xmlns:a16="http://schemas.microsoft.com/office/drawing/2014/main" id="{6CD3EA1C-A0B5-4389-BA9D-B5CDF99CE4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9" r="-2" b="16702"/>
          <a:stretch/>
        </p:blipFill>
        <p:spPr>
          <a:xfrm>
            <a:off x="20" y="4682840"/>
            <a:ext cx="6422512" cy="2175160"/>
          </a:xfrm>
          <a:custGeom>
            <a:avLst/>
            <a:gdLst>
              <a:gd name="connsiteX0" fmla="*/ 0 w 8563376"/>
              <a:gd name="connsiteY0" fmla="*/ 0 h 2175160"/>
              <a:gd name="connsiteX1" fmla="*/ 8563376 w 8563376"/>
              <a:gd name="connsiteY1" fmla="*/ 0 h 2175160"/>
              <a:gd name="connsiteX2" fmla="*/ 7555992 w 8563376"/>
              <a:gd name="connsiteY2" fmla="*/ 2175160 h 2175160"/>
              <a:gd name="connsiteX3" fmla="*/ 0 w 8563376"/>
              <a:gd name="connsiteY3" fmla="*/ 2175160 h 217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3376" h="2175160">
                <a:moveTo>
                  <a:pt x="0" y="0"/>
                </a:moveTo>
                <a:lnTo>
                  <a:pt x="8563376" y="0"/>
                </a:lnTo>
                <a:lnTo>
                  <a:pt x="7555992" y="2175160"/>
                </a:lnTo>
                <a:lnTo>
                  <a:pt x="0" y="21751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401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flou&#10;&#10;Description générée automatiquement">
            <a:extLst>
              <a:ext uri="{FF2B5EF4-FFF2-40B4-BE49-F238E27FC236}">
                <a16:creationId xmlns:a16="http://schemas.microsoft.com/office/drawing/2014/main" id="{8B5CAEF2-BC62-45D2-BDDF-F60C031A02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1" r="27176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FB69420-CD88-42A2-872B-5FDBDE68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75643"/>
          </a:xfrm>
        </p:spPr>
        <p:txBody>
          <a:bodyPr>
            <a:normAutofit/>
          </a:bodyPr>
          <a:lstStyle/>
          <a:p>
            <a:r>
              <a:rPr lang="fr-FR" sz="4400" i="1" dirty="0">
                <a:solidFill>
                  <a:srgbClr val="FFFFFF"/>
                </a:solidFill>
                <a:latin typeface="Tempus Sans ITC" panose="04020404030007020202" pitchFamily="82" charset="0"/>
                <a:cs typeface="Times New Roman" panose="02020603050405020304" pitchFamily="18" charset="0"/>
              </a:rPr>
              <a:t>Prière d’alliance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C370C6-ADD6-41FA-B6E8-1BC8AB93F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92" y="1916832"/>
            <a:ext cx="8380388" cy="246747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Dans ta main sûre et tranquille nous reposons</a:t>
            </a:r>
            <a:b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 un oiseau au creux du rocher.</a:t>
            </a:r>
            <a:b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 tes pensées sont au-delà de nos pensées,</a:t>
            </a:r>
            <a:b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 miséricorde nous conduit</a:t>
            </a:r>
            <a:b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Tant que dure pour nous ton aujourd’hui.</a:t>
            </a:r>
          </a:p>
          <a:p>
            <a:pPr marL="0" indent="0">
              <a:buNone/>
            </a:pPr>
            <a:endParaRPr lang="fr-FR" sz="36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470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flou&#10;&#10;Description générée automatiquement">
            <a:extLst>
              <a:ext uri="{FF2B5EF4-FFF2-40B4-BE49-F238E27FC236}">
                <a16:creationId xmlns:a16="http://schemas.microsoft.com/office/drawing/2014/main" id="{8B5CAEF2-BC62-45D2-BDDF-F60C031A02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1" r="27176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FB69420-CD88-42A2-872B-5FDBDE68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75643"/>
          </a:xfrm>
        </p:spPr>
        <p:txBody>
          <a:bodyPr>
            <a:normAutofit/>
          </a:bodyPr>
          <a:lstStyle/>
          <a:p>
            <a:r>
              <a:rPr lang="fr-FR" sz="4400" i="1" dirty="0">
                <a:solidFill>
                  <a:srgbClr val="FFFFFF"/>
                </a:solidFill>
                <a:latin typeface="Tempus Sans ITC" panose="04020404030007020202" pitchFamily="82" charset="0"/>
                <a:cs typeface="Times New Roman" panose="02020603050405020304" pitchFamily="18" charset="0"/>
              </a:rPr>
              <a:t>Prière d’alliance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C370C6-ADD6-41FA-B6E8-1BC8AB93F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93" y="1916832"/>
            <a:ext cx="8119814" cy="2808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Jésus, toi qui as promis</a:t>
            </a:r>
            <a:b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d’envoyer l’Esprit, à ceux qui te prient</a:t>
            </a:r>
            <a:b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Ô Dieu, pour porter au monde Ton feu, </a:t>
            </a:r>
            <a:b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Voici l’offrande de nos vies. </a:t>
            </a:r>
          </a:p>
        </p:txBody>
      </p:sp>
    </p:spTree>
    <p:extLst>
      <p:ext uri="{BB962C8B-B14F-4D97-AF65-F5344CB8AC3E}">
        <p14:creationId xmlns:p14="http://schemas.microsoft.com/office/powerpoint/2010/main" val="31997256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498</Words>
  <Application>Microsoft Office PowerPoint</Application>
  <PresentationFormat>Affichage à l'écran (4:3)</PresentationFormat>
  <Paragraphs>38</Paragraphs>
  <Slides>14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Tempus Sans ITC</vt:lpstr>
      <vt:lpstr>Times New Roman</vt:lpstr>
      <vt:lpstr>Thème Office</vt:lpstr>
      <vt:lpstr>Parcours Dialogue avec Jésus</vt:lpstr>
      <vt:lpstr>Soirée type</vt:lpstr>
      <vt:lpstr>« Afin que le Dieu de notre Seigneur Jésus-Christ, le Père glorieux, vous donne un esprit de sagesse et de révélation qui vous le fasse connaître. »  Ephésiens 1,17</vt:lpstr>
      <vt:lpstr>Bénissez Dieu, vous serviteurs de Dieu</vt:lpstr>
      <vt:lpstr>Bénissez Dieu, vous serviteurs de Dieu</vt:lpstr>
      <vt:lpstr>Se mettre en sa présence</vt:lpstr>
      <vt:lpstr>La clé</vt:lpstr>
      <vt:lpstr>I. Que dit la Bible de sa présence?</vt:lpstr>
      <vt:lpstr>II. L’attitude de la prière</vt:lpstr>
      <vt:lpstr>III. L’Esprit Saint: marque de la présence de Dieu en moi</vt:lpstr>
      <vt:lpstr>III. L’Esprit Saint: marque de la présence de Dieu en moi</vt:lpstr>
      <vt:lpstr>Relève le défi!</vt:lpstr>
      <vt:lpstr>Prière d’alliance</vt:lpstr>
      <vt:lpstr>Prière d’alliance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L’Ecole de prière</dc:title>
  <dc:creator>Thibaut Girard</dc:creator>
  <cp:lastModifiedBy>Thibaut Girard</cp:lastModifiedBy>
  <cp:revision>17</cp:revision>
  <dcterms:created xsi:type="dcterms:W3CDTF">2019-01-31T11:06:25Z</dcterms:created>
  <dcterms:modified xsi:type="dcterms:W3CDTF">2026-05-01T14:12:55Z</dcterms:modified>
</cp:coreProperties>
</file>